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434" r:id="rId101"/>
    <p:sldId id="435" r:id="rId102"/>
    <p:sldId id="436" r:id="rId103"/>
    <p:sldId id="437" r:id="rId104"/>
    <p:sldId id="438" r:id="rId105"/>
    <p:sldId id="439" r:id="rId106"/>
    <p:sldId id="455" r:id="rId107"/>
    <p:sldId id="440" r:id="rId108"/>
    <p:sldId id="441" r:id="rId109"/>
    <p:sldId id="442" r:id="rId110"/>
    <p:sldId id="443" r:id="rId111"/>
    <p:sldId id="444" r:id="rId112"/>
    <p:sldId id="373" r:id="rId113"/>
    <p:sldId id="456" r:id="rId114"/>
    <p:sldId id="459" r:id="rId115"/>
    <p:sldId id="460" r:id="rId116"/>
    <p:sldId id="461" r:id="rId117"/>
    <p:sldId id="462" r:id="rId118"/>
    <p:sldId id="463" r:id="rId119"/>
    <p:sldId id="464" r:id="rId120"/>
    <p:sldId id="465" r:id="rId121"/>
    <p:sldId id="466" r:id="rId122"/>
    <p:sldId id="467" r:id="rId123"/>
    <p:sldId id="468" r:id="rId124"/>
    <p:sldId id="469" r:id="rId125"/>
    <p:sldId id="457" r:id="rId126"/>
    <p:sldId id="458" r:id="rId127"/>
    <p:sldId id="473" r:id="rId128"/>
    <p:sldId id="470" r:id="rId129"/>
    <p:sldId id="474" r:id="rId130"/>
    <p:sldId id="475" r:id="rId131"/>
    <p:sldId id="490" r:id="rId132"/>
    <p:sldId id="476" r:id="rId133"/>
    <p:sldId id="477" r:id="rId134"/>
    <p:sldId id="478" r:id="rId135"/>
    <p:sldId id="479" r:id="rId136"/>
    <p:sldId id="480" r:id="rId137"/>
    <p:sldId id="481" r:id="rId138"/>
    <p:sldId id="482" r:id="rId139"/>
    <p:sldId id="483" r:id="rId140"/>
    <p:sldId id="484" r:id="rId141"/>
    <p:sldId id="485" r:id="rId142"/>
    <p:sldId id="486" r:id="rId143"/>
    <p:sldId id="487" r:id="rId144"/>
    <p:sldId id="488" r:id="rId145"/>
    <p:sldId id="489" r:id="rId146"/>
    <p:sldId id="471" r:id="rId147"/>
    <p:sldId id="472" r:id="rId148"/>
    <p:sldId id="374" r:id="rId149"/>
    <p:sldId id="375" r:id="rId150"/>
    <p:sldId id="376" r:id="rId151"/>
    <p:sldId id="377" r:id="rId152"/>
    <p:sldId id="378" r:id="rId153"/>
    <p:sldId id="379" r:id="rId154"/>
    <p:sldId id="380" r:id="rId155"/>
    <p:sldId id="335" r:id="rId156"/>
    <p:sldId id="336" r:id="rId157"/>
    <p:sldId id="345" r:id="rId1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4660"/>
  </p:normalViewPr>
  <p:slideViewPr>
    <p:cSldViewPr snapToGrid="0">
      <p:cViewPr>
        <p:scale>
          <a:sx n="50" d="100"/>
          <a:sy n="50" d="100"/>
        </p:scale>
        <p:origin x="11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eksforgeeks.org/triangle-inequality/#various-inequalities-in-triangl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5EFB-9B30-29DB-EDF4-78F6426E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60CA8A-564B-6869-0D6D-22C5DEC7B76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6584C6-3891-69B3-4D0F-536B90F30EB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2CF86D-A84B-2B8F-82D1-AF6AEF499D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77E8F4-D9DC-1DFE-5620-C0102A545A2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D479C-DB5F-2825-152D-E4F444BA7E54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94416-6575-1A45-C15B-6AE421890AB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85E3D3E-86B7-257D-623A-854BDF9C16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D0B5804-DB74-1984-7B7D-F6D940BB5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FDCCE0-D0B6-7DA8-89C1-7DEFE70003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17A195-9CB3-BAAE-8B20-34A509A9551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3D025B7-BE51-E8B7-7164-6BBFAECBAF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1C91F3-F760-D6C4-BA19-2AB897D15BC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DB8D06-37E4-8DB6-B445-7BDEFD55EB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0F1F7F-DA88-D5A4-678E-DDFDD08FA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5903"/>
              </p:ext>
            </p:extLst>
          </p:nvPr>
        </p:nvGraphicFramePr>
        <p:xfrm>
          <a:off x="2182529" y="923600"/>
          <a:ext cx="4053171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key, vector&lt;bool&gt;&amp;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min)// Find vertex that have min weight in fringe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min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"Edge \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"-"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"\t" &lt;&lt;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key(size, INT_MAX);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key[0]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count=0; count&lt;size-1; count++){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 = 0; v&lt;size; v++)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if(graph[u][v]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 == false &amp;&amp; graph[u][v] &lt; key[v])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u, key[v] = graph[u][v];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0, 6,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0, 3,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3, 0, 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{6, 8, 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C66F0-B69D-2F54-CD75-6367CA12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5764"/>
              </p:ext>
            </p:extLst>
          </p:nvPr>
        </p:nvGraphicFramePr>
        <p:xfrm>
          <a:off x="6494266" y="923600"/>
          <a:ext cx="3859231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edge){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adj[size];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&gt;&gt;, greater&lt;pair&lt;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if(visited[u]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v : adj[u])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if(visited[v[0]]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({v[1], v[0]});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2, 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D33775-2F12-5FB7-AB5C-D20FBA796DCE}"/>
              </a:ext>
            </a:extLst>
          </p:cNvPr>
          <p:cNvSpPr txBox="1"/>
          <p:nvPr/>
        </p:nvSpPr>
        <p:spPr>
          <a:xfrm>
            <a:off x="3720354" y="4598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Adjacency Matrix</a:t>
            </a:r>
          </a:p>
          <a:p>
            <a:r>
              <a:rPr lang="en-US" altLang="ko-KR" dirty="0"/>
              <a:t>O(V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EE42-921A-F18C-4622-E35418D9B92E}"/>
              </a:ext>
            </a:extLst>
          </p:cNvPr>
          <p:cNvSpPr txBox="1"/>
          <p:nvPr/>
        </p:nvSpPr>
        <p:spPr>
          <a:xfrm>
            <a:off x="8526994" y="3201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O(E *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44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9096-C34D-C63A-C1CA-F689BFC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7F6E2A-2D48-2C79-AE80-A1D37364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62352"/>
              </p:ext>
            </p:extLst>
          </p:nvPr>
        </p:nvGraphicFramePr>
        <p:xfrm>
          <a:off x="125130" y="868118"/>
          <a:ext cx="77737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Boruvka’s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Minimum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단일 구성 요소에서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묶인 단일 구성 요소를 그룹화하고 다시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9D6A86-B1B0-D99D-8338-0FAB5D4C84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297DD-0EC7-3E3A-2CF5-954B5A664A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12A0B8-A41C-0A26-4462-7D6092D585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1E6C66C-6EEE-96E5-35A1-87D6E08A16A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5278-8EBF-4029-27EE-E73617E30D7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Boruvka’s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D73CE-303F-42ED-D441-B9A3B1AEACB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E52D1-B060-3164-FF37-8A9A47ECD7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61985AE-7610-E871-8AA5-FF9FF14F3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BD0981-D2BE-F06F-9539-0378CEF8B0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A1289D-14B6-5E24-5DD5-23298C7EF9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CA4911-3AC1-EDE1-20CB-E55F4A73F2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1B3C9A-C822-C876-C47D-4CC56F4EDF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0D22172-FCB7-7F6C-A41E-3910206B6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03572-5B39-2591-7FC1-409D62F8B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7062"/>
              </p:ext>
            </p:extLst>
          </p:nvPr>
        </p:nvGraphicFramePr>
        <p:xfrm>
          <a:off x="124511" y="2151709"/>
          <a:ext cx="837214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813493">
                  <a:extLst>
                    <a:ext uri="{9D8B030D-6E8A-4147-A177-3AD203B41FA5}">
                      <a16:colId xmlns:a16="http://schemas.microsoft.com/office/drawing/2014/main" val="3575329787"/>
                    </a:ext>
                  </a:extLst>
                </a:gridCol>
                <a:gridCol w="1281733">
                  <a:extLst>
                    <a:ext uri="{9D8B030D-6E8A-4147-A177-3AD203B41FA5}">
                      <a16:colId xmlns:a16="http://schemas.microsoft.com/office/drawing/2014/main" val="1323047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Find(vector&lt;int&gt;&amp; parent,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Find(parent,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vector&lt;int&gt;&amp; rank,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graph = vector&lt;vector&lt;int&gt;&gt; 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parent(v);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rank(v);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cheapest(v, vector&lt;int&gt;(3,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u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if(cheapest[set1][2] == -1 || cheapest[set1][2]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cheapest[set1]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if(cheapest[set2][2] == -1 || cheapest[set2][2]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cheapest[set2]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u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rank, set1, set2);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("Edge %d-%d with weight %d included in MST\n", u, v, 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("Weight of MST is %d\n",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18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91F-DB19-8BFF-9F7F-0334628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F4569-9D99-7BD9-43CF-13AE2D1F1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68568"/>
              </p:ext>
            </p:extLst>
          </p:nvPr>
        </p:nvGraphicFramePr>
        <p:xfrm>
          <a:off x="125130" y="868118"/>
          <a:ext cx="7338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Dinic‘s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source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흐름 양을 나타내는 용량을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용량을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보낼 수 있는 최대 흐름 양을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더 많은 흐름이 가능한지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(level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(level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최단 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시 무시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Edmond Karp‘s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(Edmond Karp‘s algorithm: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Residual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그래프와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구성하고 더 많은 흐름 가능한지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20437A-5727-BD48-2B14-9CFD246EA85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21F9B4-7907-7E84-4102-6A6698CE32C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4E6367-E50A-EF67-B68B-969B6697B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4669F51-741B-408A-CEFB-F27CFC8D8FD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0D865-509C-D51D-E4C6-68868A78791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Dinic’s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8571D-6D5D-9F85-5DDC-A5A1E33B39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511038-3B28-8E36-6819-7B466948B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E6C102F-11DA-C1FE-F4D0-1F6C75F1D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0D44B-906F-6941-7EEA-D19382E19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C3799-74D3-F15A-00C3-69A550D5DCA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6ABCD3-3080-FE43-6306-4FB82DB567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72F599-8883-4A79-761D-A1207D4CC5E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001448-D6DF-956A-FCC3-C1712F02AB7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C931D5-7D49-18AA-0EC9-FEC1B771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8674"/>
              </p:ext>
            </p:extLst>
          </p:nvPr>
        </p:nvGraphicFramePr>
        <p:xfrm>
          <a:off x="125130" y="3429000"/>
          <a:ext cx="9890937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448243">
                  <a:extLst>
                    <a:ext uri="{9D8B030D-6E8A-4147-A177-3AD203B41FA5}">
                      <a16:colId xmlns:a16="http://schemas.microsoft.com/office/drawing/2014/main" val="3810496292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206698145"/>
                    </a:ext>
                  </a:extLst>
                </a:gridCol>
                <a:gridCol w="1712771">
                  <a:extLst>
                    <a:ext uri="{9D8B030D-6E8A-4147-A177-3AD203B41FA5}">
                      <a16:colId xmlns:a16="http://schemas.microsoft.com/office/drawing/2014/main" val="305060229"/>
                    </a:ext>
                  </a:extLst>
                </a:gridCol>
              </a:tblGrid>
              <a:tr h="1784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8695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reverse;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vector&lt;Edge&gt;* 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 = new vector&lt;Edge&gt;[v];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 = new int[v];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a{v, 0, cap, (int)adj[v].size()};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b{u, 0, 0, (int)adj[u].size()};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(b);//reverse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BFS(int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::bool BFS(int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level[s]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vector&lt;Edge&gt;::iterator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for(it=adj[u].begin(); it!=adj[u].end(); it++){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Edge&amp; e = *it;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level[u]+1;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level[t] &lt; 0 ? false :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if(u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for(; next[u] &lt; adj[u].size(); next[u]++){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Edge&amp; e = adj[u][next[u]];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level[u]+1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min(flow,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e.cap-e.flow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t,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].flow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while(BFS(s, t)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vector&lt;int&gt; next(v+1,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while(int flow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INT_MAX, t, next))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total +=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13);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4,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5, 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5,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5D7B3A-8B28-2E98-8F0E-F9EBED98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324" y="909581"/>
            <a:ext cx="4410452" cy="2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6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905-BFE4-6E1E-C257-21433F53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447625-0A6E-C8E1-147E-632EBF8B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38898"/>
              </p:ext>
            </p:extLst>
          </p:nvPr>
        </p:nvGraphicFramePr>
        <p:xfrm>
          <a:off x="125130" y="868118"/>
          <a:ext cx="73383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Problem(Ford-Fulkerson)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흐름을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경로가 존재하는 동안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BFS/DFS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경로를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흐름의 양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사용한 것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Edmonds-Karp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Residual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추가적인 가능한 흐름을 나타내는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잔차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용량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(residual capacity)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– current flow)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E8904-287D-DF34-2823-7A589AAC70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617F1-9D37-3945-2611-0BCF07F31A8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992B5E-7376-4B79-63AB-88DD27353CA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8054CA-201D-1C5F-1CD5-C2DA09C8F89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8D3AB-3ED4-C922-9B3D-5BB71FEFC1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Problem(Ford-Fulkerson)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331EE9-9749-3033-6451-0B403DB7EC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36800-F4B4-3EF7-F75D-B1F2D8BB4F6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5D050B5-F1B0-8DBE-63EB-3547E380E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7707974-7D9A-00BD-387D-F7C093D25F6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21BD9A-A2E6-ADD0-1E85-11E547507E6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F5DE30-BAAF-F016-FAAE-62936D3A51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9BA4F7-E329-3C35-57D6-B2374724FB5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9F078C7-9821-94F6-B4A7-E48DAD772A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98A73F-113F-D481-DC05-24C68928B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54244"/>
              </p:ext>
            </p:extLst>
          </p:nvPr>
        </p:nvGraphicFramePr>
        <p:xfrm>
          <a:off x="7646883" y="868118"/>
          <a:ext cx="437067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6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t, vector&lt;int&gt;&amp; parent){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visited[s]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parent[s]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v=0; v&lt;size; ++v){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if(visited[v] == false &amp;&amp; graph[u][v]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 ==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u,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s, t, parent)){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 = t; v!=s; v=parent[v])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graph[parent[v]][v]);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for(v=t; v!=s; v=parent[v]){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graph[parent[v]][v]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graph[v][parent[v]]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16, 13, 0, 0, 0}, {0, 0, 10, 12,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0, 0, 14, 0}, {0, 0, 9, 0, 0,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7, 0, 4}, {0, 0, 0, 0,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212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61E4-5F84-4169-5DFA-48D3465E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BF0D80-E0DF-81A4-E25D-E410F5CC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587612"/>
              </p:ext>
            </p:extLst>
          </p:nvPr>
        </p:nvGraphicFramePr>
        <p:xfrm>
          <a:off x="125129" y="868118"/>
          <a:ext cx="587140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0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5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Single Cycle Components in Undirected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개수를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22AFA-7465-A97D-FB6C-2C51974FA14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4F6083-7EC2-635B-82F8-00D848368E6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D955FB-7137-CFC4-B096-64E1CE63CA5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EFA88BC-1A0C-0B67-64F6-0415F33F1A7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D776-DCA7-9D02-949B-9D4CCAF550A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Num of Single Cycle Components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8B77A-5141-E1F1-8B1E-A937B611F9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28B652-98A1-ED61-9D35-FFEDD71423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C5DCA79-C7CE-C920-7B47-AA7B0B3F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2765DB-C983-E158-A5B4-3CBEAF3FE0D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8CA268-6CDF-B786-DD79-D2C479466EC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258654-DE5A-0FA4-C7FE-93F033C2CB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36052-65AD-E474-D01A-22D1A548944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F29079D-5472-8CF9-5FB2-185826604D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22AB28-5607-3708-14BA-3CBDEBB4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4237"/>
              </p:ext>
            </p:extLst>
          </p:nvPr>
        </p:nvGraphicFramePr>
        <p:xfrm>
          <a:off x="125129" y="1636805"/>
          <a:ext cx="344992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641440">
                  <a:extLst>
                    <a:ext uri="{9D8B030D-6E8A-4147-A177-3AD203B41FA5}">
                      <a16:colId xmlns:a16="http://schemas.microsoft.com/office/drawing/2014/main" val="225520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degree[10000];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found[10000];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found[v]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if(!found[it])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cur_graph.clear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v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if(degree[v]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if(flag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(13, 8);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(7, 11);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(11,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(15,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04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4C97-4C2F-3829-44EF-ACA2137A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455F0-1DE4-618E-31B2-E8B32E0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82389"/>
              </p:ext>
            </p:extLst>
          </p:nvPr>
        </p:nvGraphicFramePr>
        <p:xfrm>
          <a:off x="125129" y="868118"/>
          <a:ext cx="1094927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Packing Problem(Minimize number of used bins)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무게의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항목과 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저장소가 주어지면 사용된 총 저장소 수가 최소화되도록 항목을 저장소에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항목의 무게는 저장소보다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lower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bound(number of bins)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Ceil(total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/ bin capacity)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항목이 지정된 순서 없이 한 번에 하나씩 도착하고 다음 항목 고려 전 각 항목을 상자에 넣어야 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Next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처리할 때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넣을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하면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 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저장공간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순서대로 스캔해 알맞는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new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작은 빈 공간이 남도록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best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덜 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worst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(next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상한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Offline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(4m+1)/3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 Decreasing: online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문제인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후반부에 어렵다는 것을 정렬을 통해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오도록 하여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[Next Fit],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[First Fit], O(n log n) [Best Fit, Worst Fit, First Fit Decreasing]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디스크에 데이터 배치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job 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3739CB-8747-C69A-9E37-81D16A2378C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46754-05EE-31C7-CD24-9DC3C5EF79C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20DA49-EF31-9C06-19A3-4D3B52BD89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2086-A988-D9B2-6FE9-B1424D31A57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0EE7-AB72-DEEB-C127-5A0B19F3599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0AE7D-C398-DC6F-42DB-B76FDFE1CF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5F3117-9851-4314-2B2B-E2825895F3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0B9AFFE-3404-45F3-AF24-D4A961847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73F132-666C-06CC-1F44-54D700EA30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BD4D41-C1A4-AB4E-851B-4DB5B5156CA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37E4DB-D383-EC0F-7047-D960D137CC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B95D1D-49FC-75FF-59C7-A671F414FB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0CBAD5B-E278-6293-3D95-9FA818963EE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148-A75F-A41E-ABCC-D1422274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8790BC-CDAC-3429-AEFF-AF263CF7795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56A8D-6C33-430A-5CA6-8A4A3BABC1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CFCFE7-73E9-8B19-86F7-9CA2702A64F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BD7C-4BB1-33EC-161C-4D05CB6B0E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77A2A-B193-9EF8-A430-875C9AE9BE8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57CA52-4A73-B6B8-E5A6-23431D032BF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BD543C-7D46-97D7-4D15-ED746EDEA6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711919C-5ADE-371A-4597-8FD0E135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4BBA114-076B-BD0E-9513-9AD0E52A51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D5E972-7244-E415-E961-5E08DC362D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58C488-0569-898B-8BC2-02C4DCBD8A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71F0A6-B002-7369-1B3E-9366896A89B8}"/>
              </a:ext>
            </a:extLst>
          </p:cNvPr>
          <p:cNvSpPr txBox="1"/>
          <p:nvPr/>
        </p:nvSpPr>
        <p:spPr>
          <a:xfrm>
            <a:off x="21810" y="875785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Online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0CF70EC-DA2B-D296-186B-8D0B0FF405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E9D85-7ED6-3011-C84A-C127E282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57504"/>
              </p:ext>
            </p:extLst>
          </p:nvPr>
        </p:nvGraphicFramePr>
        <p:xfrm>
          <a:off x="78373" y="1299918"/>
          <a:ext cx="25588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8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92F06-8864-151B-FCE2-31897B5E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1882"/>
              </p:ext>
            </p:extLst>
          </p:nvPr>
        </p:nvGraphicFramePr>
        <p:xfrm>
          <a:off x="2715318" y="1299918"/>
          <a:ext cx="247837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3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55A0B7-E41A-BC0F-5E8C-E8C75C3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474"/>
              </p:ext>
            </p:extLst>
          </p:nvPr>
        </p:nvGraphicFramePr>
        <p:xfrm>
          <a:off x="5271830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 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cap+1){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6A55B7-6C83-26D7-816D-BB113599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14991"/>
              </p:ext>
            </p:extLst>
          </p:nvPr>
        </p:nvGraphicFramePr>
        <p:xfrm>
          <a:off x="8733342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0EC724-C766-95C6-C4F5-6443F53E9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00879"/>
              </p:ext>
            </p:extLst>
          </p:nvPr>
        </p:nvGraphicFramePr>
        <p:xfrm>
          <a:off x="78373" y="5166807"/>
          <a:ext cx="2945936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92C66A-E2E3-06A2-6B20-65D822B94779}"/>
              </a:ext>
            </a:extLst>
          </p:cNvPr>
          <p:cNvSpPr txBox="1"/>
          <p:nvPr/>
        </p:nvSpPr>
        <p:spPr>
          <a:xfrm>
            <a:off x="951641" y="27002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Next Fit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3C02F-E739-532F-C32D-E4832136BA53}"/>
              </a:ext>
            </a:extLst>
          </p:cNvPr>
          <p:cNvSpPr txBox="1"/>
          <p:nvPr/>
        </p:nvSpPr>
        <p:spPr>
          <a:xfrm>
            <a:off x="3656744" y="306152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 Fit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467D7-68CE-BD3C-3CD5-CC3254FD0511}"/>
              </a:ext>
            </a:extLst>
          </p:cNvPr>
          <p:cNvSpPr txBox="1"/>
          <p:nvPr/>
        </p:nvSpPr>
        <p:spPr>
          <a:xfrm>
            <a:off x="6963515" y="315385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Best Fit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6F773-913E-F250-D7C9-E9570263F72C}"/>
              </a:ext>
            </a:extLst>
          </p:cNvPr>
          <p:cNvSpPr txBox="1"/>
          <p:nvPr/>
        </p:nvSpPr>
        <p:spPr>
          <a:xfrm>
            <a:off x="10368239" y="352406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Worst Fit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1A86-876E-568B-6C9F-ED9A3DBB573D}"/>
              </a:ext>
            </a:extLst>
          </p:cNvPr>
          <p:cNvSpPr txBox="1"/>
          <p:nvPr/>
        </p:nvSpPr>
        <p:spPr>
          <a:xfrm>
            <a:off x="700556" y="6427863"/>
            <a:ext cx="222429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First/Best Fit Decreasing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16427-DD94-2144-D551-7985A2B82AE2}"/>
              </a:ext>
            </a:extLst>
          </p:cNvPr>
          <p:cNvSpPr txBox="1"/>
          <p:nvPr/>
        </p:nvSpPr>
        <p:spPr>
          <a:xfrm>
            <a:off x="21810" y="4721279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Offline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44AC86-B40C-2FF5-3133-27D3049829E9}"/>
              </a:ext>
            </a:extLst>
          </p:cNvPr>
          <p:cNvCxnSpPr>
            <a:cxnSpLocks/>
          </p:cNvCxnSpPr>
          <p:nvPr/>
        </p:nvCxnSpPr>
        <p:spPr>
          <a:xfrm>
            <a:off x="0" y="4630569"/>
            <a:ext cx="121993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4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E5C2-F692-446A-B6E4-C14ED81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7178D4-782E-9ACD-4B20-3EE743B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2219"/>
              </p:ext>
            </p:extLst>
          </p:nvPr>
        </p:nvGraphicFramePr>
        <p:xfrm>
          <a:off x="125130" y="868118"/>
          <a:ext cx="772347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4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 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색상 사용은 보장하지 않지만 색상의 상한은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색상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[d: max degree of vertex])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색상으로 첫 번째 정점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정점에 대해 현재 선택된 정점을 고려하고 이전 색칠된 적 없는 가장 낮은 번호의 색상으로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이전에 사용된 모든 색상이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인접한 정점에 나타나는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C592A-71DE-E927-2018-AEF44504718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47CC6-4F1B-0FED-4D4A-D2D3FD71D60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3FAF6C-DB67-B1E7-D00E-2FB4504F39D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2B5D5E9-19FD-A91C-88F7-55CEFF1E02D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CD852-3C83-20E3-B1B2-0527B8EFF3E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Graph Coloring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74A5B-0D35-4E50-6661-2C340158A55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63063C6-0200-0F93-5678-B7D2F23EEB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8787C9C-2AB0-11B6-171E-79FCE79B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111E2F-474C-8A08-37BF-6F87385F56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B82D58-4D80-DCEA-1AED-EF3D2369E47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7D1CB-408F-D397-D089-23FE9C042C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46CF8-58EC-6ADC-17F6-B0BAEF886FF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875BB8-BFB1-5C8A-2CA0-26BF996AF9F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327B90-112F-B0BD-BA0A-B7D01EB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26805"/>
              </p:ext>
            </p:extLst>
          </p:nvPr>
        </p:nvGraphicFramePr>
        <p:xfrm>
          <a:off x="8063100" y="868118"/>
          <a:ext cx="32785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 *adj;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v){this-&gt;v = v; adj=new list&lt;int&gt;[v];}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(){delete [] adj;}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Coloring(){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result(v,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vector&lt;bool&gt; available(v,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u=1; u&lt;v; u++){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for(color=0; color&lt;v; color++)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if(available[color]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result[u] =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u=0; u&lt;v; u++)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"vertex: " &lt;&lt; u &lt;&lt; "--&gt; color: " &lt;&lt; result[u]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g2(5);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g2.AddEdge(2,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g2.Coloring();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12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6A7A-E04F-7FD6-8504-3DA5962E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5C5DA5-390A-558A-137B-02F4D6466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4414"/>
              </p:ext>
            </p:extLst>
          </p:nvPr>
        </p:nvGraphicFramePr>
        <p:xfrm>
          <a:off x="125130" y="868118"/>
          <a:ext cx="955357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5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Centers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도시와 도시 간 거리가 주어지면 도시에서 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(/ATM/Server)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최대 거리가 최소화되도록 창고를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도시를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Triangle Inequality(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부등식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따르는 경우에만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점 사이의 거리는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점을 지나는 거리의 합보다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Triangle Inequality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변과 각도 사이의 관계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길이의 합은 나머지 변의 길이보다 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식별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정리를 이용해서 두 변의 길이의 합이 다른 한 변의 길이보다 크면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한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라고 놓고 삼각형 정리에 대입하여 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부등식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3/2 &lt;= (a/(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)+b/(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&lt;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둔각이면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a+b-c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a-b+c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3abc/(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ab+bc+ac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1/3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 B + cos C &lt;= 3/2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 A + sin B + sin C &lt;= 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3/2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etc...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Ref: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  <a:hlinkClick r:id="rId2"/>
                        </a:rPr>
                        <a:t>https://www.geeksforgeeks.org/triangle-inequality/#various-inequalities-in-triangle</a:t>
                      </a:r>
                      <a:endParaRPr lang="en-US" altLang="ko-KR" sz="12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BB275B-255E-0E1E-A42E-56FC8FA56B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88547-4645-DB2B-A8C0-AC12916DFF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4B4E65-D272-58E9-5D2F-26F2F0FECE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C41E-09D1-B52C-D31C-9A28FA6F7E4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07BF-E0A5-3FF8-BF10-3302453CD7D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 Centers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E6DBD-AE50-35A5-7963-312BD0F5C2F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2669669-58A5-E189-6C25-7AA552DB81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C14165C-9215-F736-EFF7-3A8FBC22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CE7C2A-3F23-3B8D-8B55-61456EBDBC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832F4-E8E5-A3D6-2E4B-C3904BC95A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22F68-63F0-13CE-8B1D-39168217C8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C15D18-763C-68E7-905D-DBED3BE524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1D05B7-5111-2084-74FB-828FEC59BE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548DF0-7247-1441-0E70-9DE04184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15316"/>
              </p:ext>
            </p:extLst>
          </p:nvPr>
        </p:nvGraphicFramePr>
        <p:xfrm>
          <a:off x="9733456" y="868118"/>
          <a:ext cx="24037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weight,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center)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weight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0, 10,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{8, 10,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6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C2E-1EA0-0470-5977-D87C5C3F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757EF3-28E6-757F-994F-375E4AD45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73410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Superstring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 집합이 주어지면 집합의 각 문자열을 하위 문자열로 포함하는 가장 작은 문자열을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겹치는 부분이 있으면 합침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O(n3 * m) [n: 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29BB0-F8EC-8D34-CC01-9D85ABD5072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E52391-FC51-F927-2F73-6F6551C816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463AD7E-8695-4BA0-C4CC-6CE9884B1A6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9BAA00-F6FC-B458-65D0-F60A673E8E8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8318-D589-3FFF-C7BF-B74F4631812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Superstring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4F53F-B138-A445-730E-7EC3FC78C76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933D0E-A116-BB57-CC7A-0962DA6D88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871B899-074C-E501-4981-87C96E52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87F5D1-5D0C-27DE-00DD-AFB8879A64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17E688-9800-470C-01D7-1BADA7B2CD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9074C1-F4CE-7464-EDB1-715474CC87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91B246-839B-84F0-FDE1-14BA2FD716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D73E050-8994-6B14-80C7-BF4B6C8E95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0864F-FB35-1AFD-6FF8-D78489EB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82531"/>
              </p:ext>
            </p:extLst>
          </p:nvPr>
        </p:nvGraphicFramePr>
        <p:xfrm>
          <a:off x="7516160" y="807720"/>
          <a:ext cx="3127693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str1, string str2,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str1.length();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str2.length();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if(str1.compare(len1-i,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str1 + str2.substr(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 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len2-i,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str2 + str1.substr(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while(size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overlapped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if(max &lt; overlapped){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max = overlapped;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res.assign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== INT_MIN)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catgc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ctaagt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gcta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ttca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atgcatc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882B-3232-E1AD-B5B6-BF9DA4E3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01F47D-112C-E14C-041A-36408350A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1788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Fractional Knapsack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최대 이익을 얻기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이익을 최대화하기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부술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높은 순서로 정렬해서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9EFE55-D6F2-2B00-0C03-D95E411080D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1E8AF0-212F-F4C5-4244-9A6400FACD1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8018CD-A414-CB01-7414-FBA51FA575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40AA9-6FB3-6D44-D7FF-BDE9EFE22A4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28B3-A359-2F3B-1963-99C01ED2E11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Fractional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1C3B1-E98C-EC11-834C-01BA7DA604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FBB6D78-B630-0DB5-8F3A-DEB330A4096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A3C830-55FC-FC0F-89D9-6D9D493BB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76A23A-4123-CB71-8F25-DAEAFCD700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F974FB-BB4B-FA5E-4641-4D44485EC36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5D0C61-0A73-C0C7-6BF8-211AF78948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53F518-D72E-3F9E-0007-8E32B23C403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5FC293-1EA9-97FB-D620-BCEFC07681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8725F-5379-2749-CF7C-DF46D1D6E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39484"/>
              </p:ext>
            </p:extLst>
          </p:nvPr>
        </p:nvGraphicFramePr>
        <p:xfrm>
          <a:off x="125130" y="2234152"/>
          <a:ext cx="3026093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Item{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profit,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Item(int profit, int weight){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this-&gt;profit =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this-&gt;weight =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(Item a, Item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r1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r2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r1 &gt; r2;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w,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result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 &lt;=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 * ((double)w/(double)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 { 60, 10 }, { 100, 20 }, { 120, 30 }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65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649-A781-D836-80EC-39DAD0B1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158C51-0FBC-34DA-254C-A6AA496C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4327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Minimum number of Coins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개의 단위 화폐로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바꿔줄 수 있도록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화폐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{1, 5, 10}, n = 11  10,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if-else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구문으로 처리하는 것이 제일 효과적임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(DP ladder if-else)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단위 화폐부터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5D2F0F-477E-5915-2D44-AEAC78A798F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E441-5412-737D-3235-A666105FD72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F6D341-4B8B-C5F0-19ED-201F83FC3E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B654A2-EF7B-6677-3C9D-ABD61BA9D8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0699-091C-4BBD-DCB2-B4A0D650DC7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Find 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Coins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D893-52B6-C60F-2F27-A21B30556C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777C90-90E2-FF95-1212-0F280152D1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5FE07C-3D1D-41A9-E49B-F6BBAEE2C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D9F2213-3F46-B88D-DFFE-90059A9234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09BDE7-A47D-0115-722D-97B10D37C7C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A53DC-B2C6-D5F2-3BB6-182F6A15B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76374-C140-981B-B180-9D856CBDB89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C6CD2C-EFDD-8391-7040-33D8B92975B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C46C37-2D8A-E21E-CC52-89D95B20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36632"/>
              </p:ext>
            </p:extLst>
          </p:nvPr>
        </p:nvGraphicFramePr>
        <p:xfrm>
          <a:off x="125130" y="2345465"/>
          <a:ext cx="309276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denomination = {1, 2, 5, 10, 20, 50, 100, 500, 1000};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while(v &gt;=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 -=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18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A008-E64D-6922-B00A-29159E73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9FD01C-E140-58F0-C57B-EF4034F69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56308"/>
              </p:ext>
            </p:extLst>
          </p:nvPr>
        </p:nvGraphicFramePr>
        <p:xfrm>
          <a:off x="125129" y="868118"/>
          <a:ext cx="1196396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다항식 시간에 특정 유형 문제를 해결하는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재귀에 대한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결과를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대한 최적 솔루션은 주어진 문제의 최적 솔루션에 기여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해결 단계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매개변수를 사용하여 상태 표현식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입장을 고유하게 식별할 수 있는 매개변수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 관계 공식화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Dynamic Programming vs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문제를 더 작은 문제로 나누어 큰 문제를 해결하고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재귀는 함수가 자체적으로 호출되고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Top-down(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입력 집합이 있는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하위 문제가 겹치는 경우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Bottom-up(DP, Tabulation)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많은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문제가 겹치지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 vs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상태 전이 관계를 보기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상태 전이 관계를 보기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조건이 많으면 코드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코드가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테이블을 통해 이전 상태를 직접 접근 가능해 빠르고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많은 재귀 호출로 인해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하위 문제를 한 번 이상 해결할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top-down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하위문제만 해결할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첫 번째 항목부터 시작하여 모든 항목이 하나씩 채워지고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요청에 따라 채워 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항목 채우기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반복적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재귀적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하위 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(Overlapping Subproblem)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충족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하위 구조 속성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(Optimal Substructure) 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수량 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배열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확률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n-D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값이 변하는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C9DE6A-D467-4110-62A8-DA093E91FB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88EC3C-9B95-004E-AFBD-CD46A328CC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3AE87-A380-C4AC-0266-3F343853B8B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2B60A92-7D33-739D-788D-6C57A8CB3CF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25A13-BCE3-2732-28B2-A8C6CB76F15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Introduction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9141DF-5F88-873E-5C3A-46D98991B4D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21A9A0-84C7-E2C3-5F37-1DDE356BE4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556D71-8819-C4C3-3ED9-F50772FDE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E969B0-C68F-63C7-7FBA-786A18A2EF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5CD900-1350-50F6-C30D-3E3EBAED415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32C721-5882-1A5F-CE92-F955524C9A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F9A389-4251-4672-DC60-D9D444945D8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1B8E9E-C8EF-FE86-748E-25425B0B05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E67ED7-0650-440C-D27E-C121D67F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359"/>
              </p:ext>
            </p:extLst>
          </p:nvPr>
        </p:nvGraphicFramePr>
        <p:xfrm>
          <a:off x="9177089" y="2814053"/>
          <a:ext cx="2070418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46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std::vector&lt;int&gt; table(n + 1,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- 1] +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table[n];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98C365-FBF1-A923-B59B-A73134E42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37620"/>
              </p:ext>
            </p:extLst>
          </p:nvPr>
        </p:nvGraphicFramePr>
        <p:xfrm>
          <a:off x="9177089" y="1005291"/>
          <a:ext cx="2737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6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767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int&gt;&amp; cache)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cache[n];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cache)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cache);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cache[n]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DFE321-5423-E5EA-04A7-F0B35AE756CD}"/>
              </a:ext>
            </a:extLst>
          </p:cNvPr>
          <p:cNvSpPr txBox="1"/>
          <p:nvPr/>
        </p:nvSpPr>
        <p:spPr>
          <a:xfrm>
            <a:off x="10182582" y="159633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 err="1"/>
              <a:t>Memoization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7BA66-99F7-C5B8-E7CD-1E0067C2E17A}"/>
              </a:ext>
            </a:extLst>
          </p:cNvPr>
          <p:cNvSpPr txBox="1"/>
          <p:nvPr/>
        </p:nvSpPr>
        <p:spPr>
          <a:xfrm>
            <a:off x="9912886" y="340510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Tabulation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72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B28D3-28FA-2B19-34F6-96F2ACA6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13968-E955-3936-C215-F588126B9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1650"/>
              </p:ext>
            </p:extLst>
          </p:nvPr>
        </p:nvGraphicFramePr>
        <p:xfrm>
          <a:off x="125130" y="868118"/>
          <a:ext cx="657733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7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04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Assign Unique Cap to Every Person(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- 1~100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 고유 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사람이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누구도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쓰지 않는 방법의 총 개수를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(1&lt;= n &lt;=10)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n, collection of cap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 Notation/Operation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bit(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first(mask):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가장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check(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DA394F-E4A1-D695-84D8-DC8356C82F2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FB0E9A-2C3D-C0A1-673A-95686B6185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134CF4-8599-3A7A-1629-DAD96A4BB9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7534A3-183A-1AF0-0EAE-3369839DCF1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DAE5-B6F3-554A-7119-192F5BA615C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Assign Unique cap(Bitmask)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911DC9-2BA9-A18D-3475-F7E636108BB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1AE1CC-85B1-CB40-AC26-101AEA5A58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7D730A-26D8-1FA5-5C82-CFA8B77CA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CCA97D1-03BD-DC97-79C0-F2391257AEC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FF4AA2-2469-B988-D8CA-E1751FFC2B3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A2D4A7-103B-105C-A631-D2E6C600F8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20137A-B327-07FC-828D-7919D4D86FC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6D8187-0682-74C2-E527-409C5AD471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8DE0BA-1954-6859-8779-D5BFCEA27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00247"/>
              </p:ext>
            </p:extLst>
          </p:nvPr>
        </p:nvGraphicFramePr>
        <p:xfrm>
          <a:off x="6735639" y="868118"/>
          <a:ext cx="5400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mask, int cap,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if(cap &gt; 100)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ways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if(mask &amp;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ways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ways %=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= ways;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(1 &lt;&lt; n)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(1025, vector&lt;int&gt;(101,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53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4BBE-C355-59C8-DA0E-C725166C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CFDD59-78C9-0ABA-28B7-588DCE35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04818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#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막힌 곳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비어 있는 거리를 나타내고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2D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모든 집을 방문하고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돌아가기 위해 이동해야 할 최소 거리를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B6AB21-9B8F-E7AC-5557-E7A4E24045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FFD7BF-89EB-0421-CB66-2C7B68C8A6A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254DE23-D1C0-4DA2-B868-BBFBD964660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1A18D9-BBED-2C59-75E0-FEB618AEEDF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30AB7-3C0C-26A8-3771-BF9E21A99E9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BD483-C5D1-C1D1-939E-CF143617AB3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C9AFC8-7D01-9BE6-E714-610A67B274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29BC89-D265-6FCA-2917-D42629015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E46B846-B58E-E0B9-17F5-7321F8BC39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75A812-399C-5F39-941C-D06E43A153F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1F13EEC-3CAA-12A4-CE07-F6FCCFB161D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3AE0BE-E8EB-3B48-4DE1-DCD1F7F341D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3748AC8-613D-AF3F-D6E3-0B2016F0B5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74423E-0570-5760-EE65-BDF44431A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07044"/>
              </p:ext>
            </p:extLst>
          </p:nvPr>
        </p:nvGraphicFramePr>
        <p:xfrm>
          <a:off x="125130" y="1927777"/>
          <a:ext cx="10249536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5118418">
                  <a:extLst>
                    <a:ext uri="{9D8B030D-6E8A-4147-A177-3AD203B41FA5}">
                      <a16:colId xmlns:a16="http://schemas.microsoft.com/office/drawing/2014/main" val="2349299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dirty;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X[] = {-1, 0, 0, 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Y[] = {0, 1, -1,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&gt;= r || y &gt;= c || x &lt; 0 || y &lt; 0 )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'#')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r, int c,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visited(size, vector&lt;bool&gt;(size,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cx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cy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queue&lt;pair&lt;int, int&gt;&gt;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visited[cx][cy]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cx, cy, r, c)){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if(visited[cx][cy])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visited[cx][cy]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 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ret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 (mask &amp; 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))==0 ){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 = min(ret,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].first][dirty[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vector&lt;vector&lt;char&gt;&gt;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'#', '.', '.',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'*', '.', '#',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'.', '.'}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{0, 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(r+1, vector&lt;vector&lt;int&gt;&gt;(c+1, vector&lt;int&gt;(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INF)));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040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F9FE-1E6B-5D23-11A0-8E48FEC2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F1ACEE-CB06-4432-3F26-F7014C56F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05223"/>
              </p:ext>
            </p:extLst>
          </p:nvPr>
        </p:nvGraphicFramePr>
        <p:xfrm>
          <a:off x="125130" y="868119"/>
          <a:ext cx="39799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F0722A-575A-3E32-6DCC-692AEA456CD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2CE4FD-98CD-4E5A-E652-43E18A4E13D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ACAE164-68AF-6C3B-7141-B8274A45B30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CB919E-9E01-D868-FC71-1B71C03CA5E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DF01-63C1-1A72-499B-AF90D0D4194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DP+Bit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47AF6-5EB5-C55C-DFAD-076D07A8D4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7A6F31-F740-A843-422A-64DF2363C4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CFE499-B035-3FC2-3777-5D71FF56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F20B27-2D7B-0CF6-D152-55AAD42B1B7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08174-32CE-B18E-A587-72A6FE01048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620A39-FBF4-9D99-3C08-D400AF1273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41EAAD-7B2C-5180-A19B-49D374CE7F9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410A9E4-4005-F39F-D442-C0B2256BA18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A640A8-3CB7-7262-8D16-F4175AAF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54597"/>
              </p:ext>
            </p:extLst>
          </p:nvPr>
        </p:nvGraphicFramePr>
        <p:xfrm>
          <a:off x="125130" y="1497588"/>
          <a:ext cx="44008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memo){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(1 &lt;&lt; n) -1 == ~(1 &lt;&lt; n) ==&gt; Set n bits to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 3))// 1st bit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0)// if distance is stored, not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if((mask &amp; (1 &lt;&lt; j)) &amp;&amp; j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j !=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(j, mask &amp; (~(1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{//node 1  {1, 1~4}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10, 15,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10, 0, 25,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15, 25, 0, 30},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20, 25, 30,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memo(n+1, vector&lt;int&gt;(1&lt;&lt;(n+1),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1 node --&gt; any node --&gt;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 --&gt; 1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(1 &lt;&lt;(n+1))-1,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494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D9020-99C3-8DDF-F8AF-F72DF04C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D21E16-3A38-BB9C-7B19-0E02652AF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48803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Over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요소가 있는 배열이 주어졌을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x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비트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O(4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 Force]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n*2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083EC5-46D9-BA2E-375F-651283BDAEF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76FDF-5E26-E98F-457A-5A51CB63873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4248E5-B400-22C0-46D8-4D179998EB5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F67C5D4-5138-8422-64F6-E0E7D3AF67F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1CE50-DB01-BD59-BCFB-83063C3CAB9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Sum Over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9ACB5-2FC3-853F-26AA-52848023E8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DDE8A5-9628-C251-FEE7-8B09A3A649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1EDDCD-7577-5F92-F2F3-61EE8D9E3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B8CBE90-5DC4-C151-C1E5-2A0B19CDE2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860383-EBBE-491A-CB32-C2448C52572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9174A0-FAE9-5254-B2BB-5A2AC2139A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0E32A6-BD65-B094-17F2-FE286FF1862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2A91AA6-C804-4B96-D47C-B89D2537E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1C17AB-9B61-EBF8-EA4A-1A0218D0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89736"/>
              </p:ext>
            </p:extLst>
          </p:nvPr>
        </p:nvGraphicFramePr>
        <p:xfrm>
          <a:off x="125130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2811F4-6FF5-E4A9-1B19-8B874A91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74570"/>
              </p:ext>
            </p:extLst>
          </p:nvPr>
        </p:nvGraphicFramePr>
        <p:xfrm>
          <a:off x="2905227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6083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10FE-343E-7499-24E7-46F7C814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 </a:t>
                          </a:r>
                          <a:r>
                            <a:rPr lang="en-US" altLang="ko-KR" sz="1200" b="1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th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Fibonacci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피보나치 수를 구하는 것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핵심 아이디어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1200" b="1" i="1" kern="1200" baseline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 </m:t>
                              </m:r>
                            </m:oMath>
                          </a14:m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짝수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n/2, F(n) = [2*F(k-1)+F(k)] * F(k)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(n+1)/2, F(n) = F(k)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+ F(k-1)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O(log n)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54114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" t="-787" r="-415" b="-2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AEEEE8-5C44-3062-B8F7-133F3C3CC3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B5119E-29BC-CAD4-A1DE-9F2E22FA3E5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91E34-823D-DC2D-64C0-D273E46C91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3995A89-72D8-347A-4859-8DA89256FFF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2D620-4BFE-291D-9601-022E7B1A546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N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Fibonacci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EBE2AA-559E-7B7D-6E39-118B978463F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C586485-2FE0-9BCB-1809-729B07F468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6DB49E-19CF-8636-8A2D-0AE040C31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D36679-A603-7CA2-C4E4-9C2EF75AFE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B75516-03CA-1BAD-AA3B-D7A9A8A8959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5FBF06E-6EEA-A64E-1DA8-EA7FBD91ED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45966-277F-284E-19B0-A4C0E942C6C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7C93E7-67A1-38F5-49AB-1A254AB612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FF189F-7F70-76D8-B1FE-4AFB75233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09851"/>
              </p:ext>
            </p:extLst>
          </p:nvPr>
        </p:nvGraphicFramePr>
        <p:xfrm>
          <a:off x="6755651" y="2654112"/>
          <a:ext cx="2191068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MultiplyMaxtirx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f[2][2], int m[2][2]){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f[0][0] * m[0][0] + f[0][1]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 = f[0][0] * m[0][1] + f[0][1]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z = f[1][0] * m[0][0] + f[1][1]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f[1][0] * m[0][1] + f[1][1]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f[0][0] 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f[0][1] =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f[1][0] =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f[1][1] 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Power(int f[2][2],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 || 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MultiplyMaxtirx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if(n%2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MultiplyMaxtirx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FE38CA9-C574-13C5-0C4E-49DCE638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539" y="1006618"/>
            <a:ext cx="1588921" cy="106434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AFD3D-0611-CF38-CEBD-0153C229A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387548"/>
              </p:ext>
            </p:extLst>
          </p:nvPr>
        </p:nvGraphicFramePr>
        <p:xfrm>
          <a:off x="5004845" y="2654112"/>
          <a:ext cx="15005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7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Fibonacci_DP(int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f[n+2];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i=2; i&lt;=n;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f[i] = f[i-1] + f[i-2];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E7B5E9D-F3D3-E18B-0251-F8E2EF89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30315"/>
              </p:ext>
            </p:extLst>
          </p:nvPr>
        </p:nvGraphicFramePr>
        <p:xfrm>
          <a:off x="2016950" y="2654112"/>
          <a:ext cx="283718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1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98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6FBB7CB-8B12-B5C5-DAA3-90AC7016A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887376"/>
              </p:ext>
            </p:extLst>
          </p:nvPr>
        </p:nvGraphicFramePr>
        <p:xfrm>
          <a:off x="140305" y="2654112"/>
          <a:ext cx="1725930" cy="1464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9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66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1CCF235-2E80-5236-E068-441F9EBCE0C6}"/>
              </a:ext>
            </a:extLst>
          </p:cNvPr>
          <p:cNvSpPr txBox="1"/>
          <p:nvPr/>
        </p:nvSpPr>
        <p:spPr>
          <a:xfrm>
            <a:off x="195727" y="419537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Iterative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1DC90-0FFC-5F57-5229-2802CA9992B3}"/>
              </a:ext>
            </a:extLst>
          </p:cNvPr>
          <p:cNvSpPr txBox="1"/>
          <p:nvPr/>
        </p:nvSpPr>
        <p:spPr>
          <a:xfrm>
            <a:off x="2627997" y="3537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Recursion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689128-C91B-B979-740B-817C2D44FA10}"/>
              </a:ext>
            </a:extLst>
          </p:cNvPr>
          <p:cNvSpPr txBox="1"/>
          <p:nvPr/>
        </p:nvSpPr>
        <p:spPr>
          <a:xfrm>
            <a:off x="4947554" y="385729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DP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627EC-EB02-A588-661C-1F3C4400F123}"/>
              </a:ext>
            </a:extLst>
          </p:cNvPr>
          <p:cNvSpPr txBox="1"/>
          <p:nvPr/>
        </p:nvSpPr>
        <p:spPr>
          <a:xfrm>
            <a:off x="7043642" y="6204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Power of Matrix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404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0D518-D249-8A0E-D938-99C753EE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Catalan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으로 표기하고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= (2n)! / ((n+1)!n!)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= 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]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공식을 따름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0, 1, 2, ...)</a:t>
                          </a:r>
                          <a:endParaRPr lang="en-US" altLang="ko-KR" sz="1200" b="1" kern="1200" baseline="-250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식</m:t>
                              </m:r>
                              <m:r>
                                <a:rPr lang="en-US" altLang="ko-KR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: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sz="1200" b="1" i="0" kern="1200" baseline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(n= 2, 3, 4, ...) = (4n-2)/(n+1)*C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n-1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1, 2, 3, ...)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응용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쌍의 괄호를 포함하는 표현식 개수 출력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key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를 사용하여 가능한 이진 탐색 트리 수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n+1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leaf node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가 있는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full binary tree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의 개수를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 주어지면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2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현이 교차하지 않도록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점이 있는 원에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현을 그릴 수 있는 방법 수 계산 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O(n) [Using formula]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87026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1" t="-649" r="-379" b="-19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E83408-85B9-E353-669E-1524041211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A07F0-DDFF-D234-2A1C-AE43B8352D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3FDBC1-596B-C9D9-B36E-52757C3108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C4D7F0-E947-6A3C-4553-226CC70AF6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66C5-3603-BC49-428C-8EF2FDCDC1B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Catalan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CB2B65-4B34-706F-0B47-4C7574DE406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726FA2-070B-C704-8AC7-8F475BF5CE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E559F94-E720-4BBF-44D1-0E7DAF301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991BFB0-0BFE-1C6C-401A-9CD3AADC25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89ECE08-A74C-3636-803C-DFADD0E4E01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93EC6F-2C46-54FB-7748-06AB1A247C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CB7A74F-2B9D-3AFF-75D0-90CDA15E312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857A20-DFAF-835B-00B6-0DC39AD5B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9047B4-5BCC-E0E3-CF85-407ED4CCD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93362"/>
              </p:ext>
            </p:extLst>
          </p:nvPr>
        </p:nvGraphicFramePr>
        <p:xfrm>
          <a:off x="125130" y="2847330"/>
          <a:ext cx="36039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3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(n-i-1);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5099B78-4F40-D4CD-5D23-777ED0239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03582"/>
              </p:ext>
            </p:extLst>
          </p:nvPr>
        </p:nvGraphicFramePr>
        <p:xfrm>
          <a:off x="4012838" y="2847330"/>
          <a:ext cx="25307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B9FF03-7D92-E72C-6D1E-43A1F4ED5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14332"/>
              </p:ext>
            </p:extLst>
          </p:nvPr>
        </p:nvGraphicFramePr>
        <p:xfrm>
          <a:off x="6827396" y="2851353"/>
          <a:ext cx="35325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2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CatalanNumber_BinomialCoefficient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k = 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&lt;&lt;= 1;// 2n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(2n ~ 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 (i+1);//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 /= ((n &gt;&gt; 1)+1);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27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7949-E460-26D8-38F1-A93F062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3EB945-43BA-E740-4356-94A5B80E6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73908"/>
              </p:ext>
            </p:extLst>
          </p:nvPr>
        </p:nvGraphicFramePr>
        <p:xfrm>
          <a:off x="125130" y="868119"/>
          <a:ext cx="414848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8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Binomial Coefficient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(1+x)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전개에서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계수를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= C(n-1, k-1) + C(n-1, k), C(n, 0) = (n, n) = 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F9614B-2353-13AB-BC67-6DCED007C3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64FD28-671E-14FD-A9B3-AE40DA95EE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FBB596-5E19-DAD8-F94F-88661351E9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BDF50E8-40EF-40AC-1886-16B2B9EBFEE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04B80-CD05-5445-3B03-DA722F30EEF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Binomial Coefficient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A8DD2-2A07-4421-C894-08FE9BD1F8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29C801-CACF-5318-94A8-5A2B4F452E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66BDE9E-72F6-A6B9-B0E3-14D3F629D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44C926-BECA-6BFD-5182-D89D679F09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041230-77DC-A208-4307-FD89148AD1C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9D289AC-3BDF-E03B-70ED-C88AE7BF4A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CEBF3E-7ED7-A3D9-46D5-27F787626D8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DF2414-2639-028A-9841-F233E266BF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3B0271-EA2A-73C5-287A-568B62806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18569"/>
              </p:ext>
            </p:extLst>
          </p:nvPr>
        </p:nvGraphicFramePr>
        <p:xfrm>
          <a:off x="125130" y="1758725"/>
          <a:ext cx="35912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1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971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max(k,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5D16B2-F634-E3E1-87B9-F46846547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882752"/>
              </p:ext>
            </p:extLst>
          </p:nvPr>
        </p:nvGraphicFramePr>
        <p:xfrm>
          <a:off x="3840725" y="1763589"/>
          <a:ext cx="21624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BinomialCoeff_DP1(int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[n+1][k+1];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k or n-k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if(j==0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838C0A-B9DD-8758-F1A7-BE0EC3F2B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991086"/>
              </p:ext>
            </p:extLst>
          </p:nvPr>
        </p:nvGraphicFramePr>
        <p:xfrm>
          <a:off x="6127570" y="1763589"/>
          <a:ext cx="2095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BinomialCoeff_DP2(int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j&gt;0 ;j--)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2AB4C2-C1EB-7895-CB2D-09D56319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938448"/>
              </p:ext>
            </p:extLst>
          </p:nvPr>
        </p:nvGraphicFramePr>
        <p:xfrm>
          <a:off x="8347741" y="1758725"/>
          <a:ext cx="361346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BinomialCoeff_DP3(int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 0 || k==n){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BinomialCoeff_DP3(n-1, k-1,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BinomialCoeff_DP3(n-1,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5,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BinomialCoeff_DP3(n,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315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3677-6282-819C-CD01-BAC36EB1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9AE599-D33E-3186-0573-770D409F5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329306"/>
              </p:ext>
            </p:extLst>
          </p:nvPr>
        </p:nvGraphicFramePr>
        <p:xfrm>
          <a:off x="125130" y="868119"/>
          <a:ext cx="617728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All Combinations of Coins to Make a given value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조합을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조합을 모두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1BC044-2D32-22C1-16E5-2DA2BB28039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D5225-E2AB-4D2B-85DA-C55179CA1E3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A70A54-5714-243D-3A56-E118335BF0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5190779-178B-72C9-CE26-CB0457A533E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9184-EC57-B3EA-9519-B6348A013C9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Combination of coins to make sum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A37037-F231-B6AF-6470-6E814469C7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8357305-9B9E-C3D2-A61C-23BFAC8B09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CF31304-04F2-DFA9-4096-BB1C480B8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47ECF5-BC18-B9A6-3E76-D6B4B118D3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15B03-A35F-A876-3CEF-9E035A4F0C9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41FA17-A19B-36F4-E855-223E3D9DB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B8CEF1-293A-BB69-F34D-052675E731B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B1F1D6-53D3-1717-25E7-057C721667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B3D1DB-4862-3649-E11B-D9302C94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06556"/>
              </p:ext>
            </p:extLst>
          </p:nvPr>
        </p:nvGraphicFramePr>
        <p:xfrm>
          <a:off x="125130" y="1976752"/>
          <a:ext cx="52946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4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76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O(2^sum)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&lt; 0 || 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7F9CFB-12E5-E1C5-26B2-D036E22AB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946382"/>
              </p:ext>
            </p:extLst>
          </p:nvPr>
        </p:nvGraphicFramePr>
        <p:xfrm>
          <a:off x="5522667" y="1976752"/>
          <a:ext cx="61772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sum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4D46D2-162B-FBED-F095-583699B31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75547"/>
              </p:ext>
            </p:extLst>
          </p:nvPr>
        </p:nvGraphicFramePr>
        <p:xfrm>
          <a:off x="125130" y="3420324"/>
          <a:ext cx="37595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if((j-coin[i-1])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][j-coin[i-1]];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2DA1C2-4CFB-C5C7-BA10-55F94BEC5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70467"/>
              </p:ext>
            </p:extLst>
          </p:nvPr>
        </p:nvGraphicFramePr>
        <p:xfrm>
          <a:off x="4055147" y="3423104"/>
          <a:ext cx="387223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coin = {1, 2,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coin.size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5;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93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B1C2-71DC-C707-49A9-2C870CCC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F6E0D9-1E55-F239-B91F-E4E20A3DD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10503"/>
              </p:ext>
            </p:extLst>
          </p:nvPr>
        </p:nvGraphicFramePr>
        <p:xfrm>
          <a:off x="125130" y="868119"/>
          <a:ext cx="733836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90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Sum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음이 아닌 정수 집합과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요소로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 )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64ED53-6621-14C4-0279-37F5E50D9E7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A87C8D-09D4-7C81-4377-422369CB856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7527E3-A167-CCA7-FC2A-67A607A435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4310580-162F-CCED-CD4E-20676A73611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90ED7-B1D0-C78C-9154-E3F5B14AFD6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Subset Sum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1CA3C-3417-EA39-05EF-A8843C58E88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1ACAE3-2F9E-F8DA-7994-969B5C1B159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17243B-C3D4-9406-455E-D004F8288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A42524-535F-02F4-3983-8D51B54F8E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FAA369-8484-9265-0727-BBE173D3CE9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68F4B8-7FC9-0139-9873-2DDFD3E56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4390B6-955B-3520-12C3-9D0C3E03E2E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CE32420-26E5-27FA-F6F6-85C011188B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1A23E6-B165-8E5A-C35F-DD8AE249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687678"/>
              </p:ext>
            </p:extLst>
          </p:nvPr>
        </p:nvGraphicFramePr>
        <p:xfrm>
          <a:off x="125130" y="1610844"/>
          <a:ext cx="43691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9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37A698-F4C5-F888-DDC5-797877DBA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46615"/>
              </p:ext>
            </p:extLst>
          </p:nvPr>
        </p:nvGraphicFramePr>
        <p:xfrm>
          <a:off x="125130" y="3277675"/>
          <a:ext cx="53390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O(sum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BA7C49-B53A-984F-B443-870BE099F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2736"/>
              </p:ext>
            </p:extLst>
          </p:nvPr>
        </p:nvGraphicFramePr>
        <p:xfrm>
          <a:off x="5672453" y="1614844"/>
          <a:ext cx="29594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&lt;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&gt;=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[i-1][j-set[i-1]];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set = {3, 34, 4, 12, 5,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56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B89A-B460-520E-6460-3E9EF5949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42D305-B1F2-FE7F-6D7E-68AB15B01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350909"/>
              </p:ext>
            </p:extLst>
          </p:nvPr>
        </p:nvGraphicFramePr>
        <p:xfrm>
          <a:off x="125129" y="868119"/>
          <a:ext cx="10300018" cy="579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0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96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Cutting a Rod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막대와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크기의 모든 조각의 가격을 포함하는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막대를 자르고 조각을 팔아서 얻을 수 있는 최대 가치를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287196-DD76-A7AC-8ADA-FDBD0CD2A3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56C66B-B554-CD33-4A8D-36FB325CB3B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1507E7-F387-4D88-572F-E3E06EEFF4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69A4F70-B4D9-D5FA-3A5A-6757F1D4222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68793-618D-5E3D-AB12-4F7F9BE4D05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Cutting a Rod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9F570-431B-37ED-C8AC-7FADAB0E79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D65E58-F613-2919-D709-0B880202A2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3EBCEA-A534-870C-8FF0-4B4C6E13A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6C5D291-1D93-D217-4B71-D22D496E0B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6ED4D0-8E74-5251-0BFB-4D9DAFF722B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E796502-9E50-3B6F-33DB-5E46F0BE1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73773B6-8098-BC44-FF7E-11ED6A0B4B2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A3648A-9D57-1FFD-14AB-CA1A8C80516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BAC94-C4C5-2B6B-0EBC-694A4CAA5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08063"/>
              </p:ext>
            </p:extLst>
          </p:nvPr>
        </p:nvGraphicFramePr>
        <p:xfrm>
          <a:off x="125129" y="1650070"/>
          <a:ext cx="3767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7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94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B9BB2FE-8F1C-01AE-DAD4-78792A5CD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42222"/>
              </p:ext>
            </p:extLst>
          </p:nvPr>
        </p:nvGraphicFramePr>
        <p:xfrm>
          <a:off x="4051368" y="1650070"/>
          <a:ext cx="4927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0FF3B1-A0C4-7961-B50E-9333043C2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34165"/>
              </p:ext>
            </p:extLst>
          </p:nvPr>
        </p:nvGraphicFramePr>
        <p:xfrm>
          <a:off x="9169452" y="1650070"/>
          <a:ext cx="27339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9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5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CutRod_BottomUp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price[j] + result[i-j-1]);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4462D7A-2D10-F2F2-848E-B57E7F5AB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45680"/>
              </p:ext>
            </p:extLst>
          </p:nvPr>
        </p:nvGraphicFramePr>
        <p:xfrm>
          <a:off x="120577" y="3615425"/>
          <a:ext cx="76647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4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448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vector&lt;int&gt;&amp; length,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if(length[n-1]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max(price[n-1]+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-length[n-1],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DEFDE3C-92CB-FFCE-7AE5-DC5AA8B3E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144347"/>
              </p:ext>
            </p:extLst>
          </p:nvPr>
        </p:nvGraphicFramePr>
        <p:xfrm>
          <a:off x="8091275" y="3615425"/>
          <a:ext cx="29737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CutRod_DPiterative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j * price[i-1];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max(price[i-1]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190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8437-1A70-4D01-106C-C5A3E9EA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9BCECF-4F49-D879-A0DE-FC50F134D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139749"/>
              </p:ext>
            </p:extLst>
          </p:nvPr>
        </p:nvGraphicFramePr>
        <p:xfrm>
          <a:off x="125129" y="868118"/>
          <a:ext cx="98602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Painting Fence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기둥과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색상으로 구성된 울타리가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인접한 기둥이 동일한 색상을 갖도록 울타리를 칠하는 방법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1, diff = k, same = 0, total = 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2, diff = k * (k-1), same = k, total = k + k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3, diff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total) * (k-1), same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diff), total = diff + same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+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diff[i-1],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total[i-1]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C161D0-ABE3-7575-D8CC-A69D21B34B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8C2AB3-48E5-9A59-1BA2-B40A8156BC4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4394157-1956-6B86-F7D0-D62E9787C3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FDEB0A-0B9E-B67F-EB27-8383FFC5A4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52AC6-A4FC-C5F9-BC37-2EFAB2CCBA34}"/>
              </a:ext>
            </a:extLst>
          </p:cNvPr>
          <p:cNvSpPr txBox="1"/>
          <p:nvPr/>
        </p:nvSpPr>
        <p:spPr>
          <a:xfrm>
            <a:off x="-7395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Painting Fence Algorithm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63713A-9485-454F-2EE1-46D2155A095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09222F-E180-9DB0-7D1B-8B5685CC36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32D563-E2E4-3417-0285-3C74C84EA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2A04A9-9D2D-E5AA-2850-DDEE4F33B8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986B5D-1B87-E884-802E-37C178D4A08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0588B9-5170-E926-476E-0F8DB87B4D0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00E736-6148-C4D4-099E-F13CC2B43B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2BB7217-5E40-4777-C7D6-AB7815DAAE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C62699-FC8F-7BE1-8C61-C0BCC8C86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347152"/>
              </p:ext>
            </p:extLst>
          </p:nvPr>
        </p:nvGraphicFramePr>
        <p:xfrm>
          <a:off x="125129" y="2742604"/>
          <a:ext cx="221964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93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10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vector&lt;long&gt;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k *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((k-1)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1EAD5BD-6069-52EC-6950-D1A75096A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38058"/>
              </p:ext>
            </p:extLst>
          </p:nvPr>
        </p:nvGraphicFramePr>
        <p:xfrm>
          <a:off x="2473692" y="2742604"/>
          <a:ext cx="2711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97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total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same = 0, diff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same =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diff = (total * (k-1))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same+diff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00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E76A-E69D-92E9-2BDF-73ADDD16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4EBAE2-741C-C01A-EAA7-D6F947BC1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68033"/>
              </p:ext>
            </p:extLst>
          </p:nvPr>
        </p:nvGraphicFramePr>
        <p:xfrm>
          <a:off x="125130" y="868118"/>
          <a:ext cx="523427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42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5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Subsequence(LCS)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 수열의 길이를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8992BE-53EC-AB86-C2F9-135C890B72D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F5C333-DBBF-E9D3-F4AD-9CED1A1B34B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B4D0596-0E64-F53F-0A2E-0B198E9690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8890B6-F9EC-4675-5FF0-8FA28E20FAF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2DFB3-F60A-364E-EEFD-C665581DC6B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Subsequence(LCS)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030335-DCBB-DFE7-9F48-0F6413E43A8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F7B5B1-2BA4-DC3C-6A0D-74B1E3673C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49E369-8FEB-C21A-1711-0EB09C035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3A17CB-CFB1-0FEE-2F3E-B442867065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19F52E-F930-4C0F-6164-0ADBCB4A198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6E054E-3495-BB27-FC84-EF0E37DAE7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974DED-570A-E9A5-0356-69DC3FAC3F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5926B70-1ED5-7C33-2E9C-0C666DC04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179130-D412-219E-B6A3-FADC1EE85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656458"/>
              </p:ext>
            </p:extLst>
          </p:nvPr>
        </p:nvGraphicFramePr>
        <p:xfrm>
          <a:off x="125130" y="1714803"/>
          <a:ext cx="344519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51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15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28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73A589-3C50-CC12-BF3D-1B15135EB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09001"/>
              </p:ext>
            </p:extLst>
          </p:nvPr>
        </p:nvGraphicFramePr>
        <p:xfrm>
          <a:off x="3673230" y="1714803"/>
          <a:ext cx="423259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2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4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D33544A-62C3-471C-050B-DE8415713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05414"/>
              </p:ext>
            </p:extLst>
          </p:nvPr>
        </p:nvGraphicFramePr>
        <p:xfrm>
          <a:off x="125130" y="3194922"/>
          <a:ext cx="27276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28B0B7-E190-781F-09C0-9349ADBAE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58143"/>
              </p:ext>
            </p:extLst>
          </p:nvPr>
        </p:nvGraphicFramePr>
        <p:xfrm>
          <a:off x="3069367" y="3194922"/>
          <a:ext cx="25530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375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8A4E-D0E0-A0F4-D21D-48489A01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012EE5-F4DF-E8B5-2FC3-0226DBCE8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614"/>
              </p:ext>
            </p:extLst>
          </p:nvPr>
        </p:nvGraphicFramePr>
        <p:xfrm>
          <a:off x="125130" y="868118"/>
          <a:ext cx="789241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24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Increasing Subsequence(LIS)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크기의 배열이 주어지면 부분 수열의 요소가 오름차순으로 정렬되는 가장 긴 부분 수열의 길이를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요소가 되도록 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+ max(L(j) ) [0 &lt; j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[j]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길이보다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더 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[Optimal-Binary Search],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원소를 탐색하는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같거나 큰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iterator_first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얻기 위해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반환형은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초과하는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범위에 속하는 숫자의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11)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숫자가 몇 번 나오는지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59BBFF-3E4E-9293-83AE-FB9D6E51BD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0E97E5-A4D9-BF08-2114-CFE8390657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1E245B8-1A6F-C645-BAF7-451BC2A034F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7558782-DC5A-1A8F-1E05-4D7E6842D5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57E94-5B7D-659A-A97B-7581497DB9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FF8BA0-FE3C-2C17-056E-2DD3D58ACB5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E5D89B-8710-2BCC-4243-4A462257F8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2F30EC-D4DB-512F-6565-A15EBC70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D61B260-4BB2-A6B7-05DC-2349CC432C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E783B0-505C-6CD3-E6BA-556EFAE815F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9A8D799-D364-1051-39B5-AA0F43D825A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4FEEE07-9842-29B0-2B32-E785A091316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BADBA1B-CF12-0177-71A2-FBA421621B8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38EA7CF-6E11-B797-3090-7B96469CB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006933"/>
              </p:ext>
            </p:extLst>
          </p:nvPr>
        </p:nvGraphicFramePr>
        <p:xfrm>
          <a:off x="8161336" y="876603"/>
          <a:ext cx="42357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5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&amp;&amp; result+1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6449E5E-15FF-0504-2532-3E4DA6F2A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24244"/>
              </p:ext>
            </p:extLst>
          </p:nvPr>
        </p:nvGraphicFramePr>
        <p:xfrm>
          <a:off x="2656574" y="5524583"/>
          <a:ext cx="5651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52D0931-FBB5-7395-55BB-287F74A5E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55545"/>
              </p:ext>
            </p:extLst>
          </p:nvPr>
        </p:nvGraphicFramePr>
        <p:xfrm>
          <a:off x="5178394" y="5524583"/>
          <a:ext cx="35420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max_element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4441BC3-F168-E693-D254-531CB9EB4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342394"/>
              </p:ext>
            </p:extLst>
          </p:nvPr>
        </p:nvGraphicFramePr>
        <p:xfrm>
          <a:off x="7709838" y="5524583"/>
          <a:ext cx="361664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result[low]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5257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BC5F7-914D-85EC-EF2D-D6A36D3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06548A4-6868-5B67-F674-2EF2042AB73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75EA66-DF75-089D-A21C-C9FDB07502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534E731-87EB-AAF5-92FA-8930210811D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090662F-D2DB-0D0E-556B-DC82795D029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DF2C7-CE97-0DA9-0828-D9B29DB14B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0D166A-600F-82ED-7FF5-F0768CF25A7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87D8888-CB55-2A07-09AC-CAAA43AC1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120A62B-49F5-EADA-B20F-561D5AA08B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7E4248A-1873-065E-7E15-D46342B85E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5FE29E-1844-1B6E-3C73-752C9C927BE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979EF0-E545-E647-2A35-3D1EC2574F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4A8093-B158-7E2E-E9C1-05A23DB435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F8DDC9-D7C1-D827-3B74-DF04C8F5AF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610437F-95E1-240C-A4E3-B57A83C1C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77760"/>
              </p:ext>
            </p:extLst>
          </p:nvPr>
        </p:nvGraphicFramePr>
        <p:xfrm>
          <a:off x="124242" y="945062"/>
          <a:ext cx="42357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5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&amp;&amp; result+1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4C6C52-988F-BA52-8875-EBAC185F1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48659"/>
              </p:ext>
            </p:extLst>
          </p:nvPr>
        </p:nvGraphicFramePr>
        <p:xfrm>
          <a:off x="4462917" y="945062"/>
          <a:ext cx="5651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BC5D37-79E1-2239-D713-85AA76336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614193"/>
              </p:ext>
            </p:extLst>
          </p:nvPr>
        </p:nvGraphicFramePr>
        <p:xfrm>
          <a:off x="124242" y="2742604"/>
          <a:ext cx="35420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max_element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AED7B8F-63F9-1C31-3E05-666AD20F0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040897"/>
              </p:ext>
            </p:extLst>
          </p:nvPr>
        </p:nvGraphicFramePr>
        <p:xfrm>
          <a:off x="3782730" y="2742604"/>
          <a:ext cx="361664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result[low]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88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D113-28BC-03AD-470A-8B423C720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10EC750-DB60-8C62-D2CF-10481A523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23583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Subsequence that Difference between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adjacents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요소 간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가장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subsequence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[Optimal]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E2F15A-C704-7C0B-52E6-C6D43AAC2F2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A63364-748D-9525-9A7A-68D627DEB86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2A4CE7-26EE-17A6-22B9-F4F0C67D395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87503A-C7D4-5522-6F1F-8BE39C5AFD0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F728-6787-2806-4587-20816F1E115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Subsequence that Adj Diff 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F3347-CDFA-BE59-4909-577A928F842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819683-4AD7-60A7-9B39-65E737BE6C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78F4B3-E320-B969-4F11-8A81C276F1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2575FD9-32C9-A0DD-A780-30C831FA4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EC56EC-0A15-D9BF-3958-67341CBA021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7E8859-F5B1-234E-A1DC-89F5B4F421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C47AC1-6A49-274B-1F02-82DD2D7AE3B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31434C2-4EF9-EECC-E2E5-85DBA276D3B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AC68A8-2BD7-2E30-C953-54CEDD819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779848"/>
              </p:ext>
            </p:extLst>
          </p:nvPr>
        </p:nvGraphicFramePr>
        <p:xfrm>
          <a:off x="125130" y="1976752"/>
          <a:ext cx="344201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1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908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LongestSubSequenceWithDiffOne_DP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0A0244-3B41-25C3-5D3B-ACB96BBF6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02985"/>
              </p:ext>
            </p:extLst>
          </p:nvPr>
        </p:nvGraphicFramePr>
        <p:xfrm>
          <a:off x="3735833" y="1976752"/>
          <a:ext cx="31245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LongestSubSequenceWithDiffOne_DP2(vector&lt;int&gt;&amp;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]+1) &gt;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 + max(m[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]+1],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9468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1DAB9-430B-1223-500D-26B445B5B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A7F18D-615B-396A-E520-D49929981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603404"/>
              </p:ext>
            </p:extLst>
          </p:nvPr>
        </p:nvGraphicFramePr>
        <p:xfrm>
          <a:off x="125130" y="868118"/>
          <a:ext cx="641185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18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38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Square Sub-Matrix with All 1s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matrix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최대 크기의 정사각형 부분 행렬을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O(r * c)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AF77C0-9D90-B994-1DF6-3E98D2EA5FB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FB3C3C-1FB5-68D0-2636-D2B7DF06879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C9D890-1965-8DFE-BB53-02F62754F49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317763-36D4-4FCA-EF84-24C7191DA92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6AC0A-AB52-D58D-AFC6-B76ECC5CDF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Max Size Square Sub-Matrix with All 1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46F6BA-74B2-D42A-754F-738698FED8D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B55791A-E30D-7F6A-7F6F-C0E44A29783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B8DA0E6-38BA-3B70-D43B-F8A1EA5A42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885CAA-3D88-0E4B-F81D-DD557A2A97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6AF5D5-BFA0-5378-C1F3-962339D80DF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4F2C34-C075-F1D0-0FD6-2D32988A6AF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19DAEE7-DF7C-7C92-8D83-F746E34B873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0BE826A-3E7F-F64D-86E8-4FE8456AB0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BF1D4D-DDE9-DF39-1D05-C16D8E8E8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651075"/>
              </p:ext>
            </p:extLst>
          </p:nvPr>
        </p:nvGraphicFramePr>
        <p:xfrm>
          <a:off x="125130" y="1633852"/>
          <a:ext cx="3508693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8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grid[0][j];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[i-1][j-1]))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999BCD8-459C-04A5-8C43-F32FE456A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27941"/>
              </p:ext>
            </p:extLst>
          </p:nvPr>
        </p:nvGraphicFramePr>
        <p:xfrm>
          <a:off x="3818272" y="1633852"/>
          <a:ext cx="36452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entry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if(entry &amp;&amp;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entry = 1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 = entry;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50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B3CB5-9A49-6DA4-D96D-5A5CD06C4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307C41-5E35-8E97-040F-9C68BF00E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24156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Cost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행렬과 좌표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최소 비용 경로의 비용을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대각선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아래쪽으로만 이동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 = cost(m, n) + min(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n-1)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O(V+E log V) [Dijkstra, V=E= n * m]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EC14B2-B928-F0F5-5210-5951EEBF5EB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976856-9CF8-6376-5EE7-158EFFFD413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259CD20-DDB7-4268-181D-6578F4E490B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EB1875-9861-A45C-0480-24193D38667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F7D41-A583-DD87-9125-A3A818D119E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C6F25E-47A1-8264-4931-8C371CB1DFC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FED739-271C-3E8B-4C17-B5E63E8B18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52783AC-05BA-C5B5-F662-6D5B30E298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72D3F5D-BCDD-048B-1294-C5D53F8842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1D579B-4829-CA42-D87B-88193E6D7E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44F3951-1D74-93E0-C370-9852D17BD2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8CF451-F208-DE9B-4D79-E0A1DFA0CB8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C7B99-EA1B-2B17-0A61-2820148644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90B6E25-05AA-2E19-2C6F-44B423018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3172"/>
              </p:ext>
            </p:extLst>
          </p:nvPr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E3E589B-2587-85A9-FB15-F9DCA5BCD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059290"/>
              </p:ext>
            </p:extLst>
          </p:nvPr>
        </p:nvGraphicFramePr>
        <p:xfrm>
          <a:off x="3178506" y="3514169"/>
          <a:ext cx="1587462" cy="1553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31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793731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776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776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m,n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788AEB-1AED-E800-4FF2-A684432ED31F}"/>
              </a:ext>
            </a:extLst>
          </p:cNvPr>
          <p:cNvCxnSpPr>
            <a:cxnSpLocks/>
          </p:cNvCxnSpPr>
          <p:nvPr/>
        </p:nvCxnSpPr>
        <p:spPr>
          <a:xfrm flipV="1">
            <a:off x="4356952" y="4093086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3E7B67E-E828-FDD1-6EA9-9CEA47CBC0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31502" y="4508979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C3128F-1597-A271-64B6-BFB1E0EFE4ED}"/>
              </a:ext>
            </a:extLst>
          </p:cNvPr>
          <p:cNvCxnSpPr>
            <a:cxnSpLocks/>
          </p:cNvCxnSpPr>
          <p:nvPr/>
        </p:nvCxnSpPr>
        <p:spPr>
          <a:xfrm flipH="1" flipV="1">
            <a:off x="3799952" y="4143866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C762D26-EDFD-767A-7679-F89842CAA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11389"/>
              </p:ext>
            </p:extLst>
          </p:nvPr>
        </p:nvGraphicFramePr>
        <p:xfrm>
          <a:off x="5816868" y="322075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9B96C481-7E08-CDF6-203E-8E6955AEA2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270400" y="3964619"/>
            <a:ext cx="2007936" cy="693533"/>
          </a:xfrm>
          <a:prstGeom prst="rect">
            <a:avLst/>
          </a:prstGeom>
        </p:spPr>
      </p:pic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6011FCAF-5870-C16C-411F-293705273C48}"/>
              </a:ext>
            </a:extLst>
          </p:cNvPr>
          <p:cNvSpPr/>
          <p:nvPr/>
        </p:nvSpPr>
        <p:spPr>
          <a:xfrm>
            <a:off x="7811116" y="5226747"/>
            <a:ext cx="410400" cy="409232"/>
          </a:xfrm>
          <a:prstGeom prst="donut">
            <a:avLst>
              <a:gd name="adj" fmla="val 1171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0DB5D92-FC31-1B02-8B1F-43BF356625F3}"/>
              </a:ext>
            </a:extLst>
          </p:cNvPr>
          <p:cNvCxnSpPr>
            <a:cxnSpLocks/>
          </p:cNvCxnSpPr>
          <p:nvPr/>
        </p:nvCxnSpPr>
        <p:spPr>
          <a:xfrm flipH="1" flipV="1">
            <a:off x="8160697" y="5533872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DF116A-BDEC-1B34-8166-FC71FC2D087A}"/>
              </a:ext>
            </a:extLst>
          </p:cNvPr>
          <p:cNvSpPr txBox="1"/>
          <p:nvPr/>
        </p:nvSpPr>
        <p:spPr>
          <a:xfrm>
            <a:off x="7933287" y="5866778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Start Point</a:t>
            </a:r>
            <a:endParaRPr lang="ko-KR" altLang="en-US" dirty="0"/>
          </a:p>
        </p:txBody>
      </p:sp>
      <p:sp>
        <p:nvSpPr>
          <p:cNvPr id="32" name="원형: 비어 있음 31">
            <a:extLst>
              <a:ext uri="{FF2B5EF4-FFF2-40B4-BE49-F238E27FC236}">
                <a16:creationId xmlns:a16="http://schemas.microsoft.com/office/drawing/2014/main" id="{2985D5A0-96FF-D0BA-7DFA-12BCEB70ABA3}"/>
              </a:ext>
            </a:extLst>
          </p:cNvPr>
          <p:cNvSpPr/>
          <p:nvPr/>
        </p:nvSpPr>
        <p:spPr>
          <a:xfrm>
            <a:off x="5862588" y="3266703"/>
            <a:ext cx="410400" cy="409232"/>
          </a:xfrm>
          <a:prstGeom prst="donut">
            <a:avLst>
              <a:gd name="adj" fmla="val 1171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8621B7A-24E2-1C1D-AF95-90E0C9508B97}"/>
              </a:ext>
            </a:extLst>
          </p:cNvPr>
          <p:cNvCxnSpPr>
            <a:cxnSpLocks/>
          </p:cNvCxnSpPr>
          <p:nvPr/>
        </p:nvCxnSpPr>
        <p:spPr>
          <a:xfrm>
            <a:off x="6078666" y="2887430"/>
            <a:ext cx="0" cy="4117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93F9B6-8CC0-731F-F8C7-605803319BFF}"/>
              </a:ext>
            </a:extLst>
          </p:cNvPr>
          <p:cNvSpPr txBox="1"/>
          <p:nvPr/>
        </p:nvSpPr>
        <p:spPr>
          <a:xfrm>
            <a:off x="5544408" y="2638723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End Point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2C13D3-46FD-95A9-FD08-4BBEEEEA9E7F}"/>
              </a:ext>
            </a:extLst>
          </p:cNvPr>
          <p:cNvCxnSpPr>
            <a:cxnSpLocks/>
          </p:cNvCxnSpPr>
          <p:nvPr/>
        </p:nvCxnSpPr>
        <p:spPr>
          <a:xfrm flipV="1">
            <a:off x="7513396" y="4048162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9734BB6-E765-FFC9-30DA-A84FE5DA4D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30079" y="4332718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A1CD62F-D03C-E656-2BCC-4522BAEE2F43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7179173" y="4112100"/>
            <a:ext cx="197592" cy="19702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형: 비어 있음 39">
            <a:extLst>
              <a:ext uri="{FF2B5EF4-FFF2-40B4-BE49-F238E27FC236}">
                <a16:creationId xmlns:a16="http://schemas.microsoft.com/office/drawing/2014/main" id="{EEE1FF07-9805-6A36-1254-15F6DB5E9131}"/>
              </a:ext>
            </a:extLst>
          </p:cNvPr>
          <p:cNvSpPr/>
          <p:nvPr/>
        </p:nvSpPr>
        <p:spPr>
          <a:xfrm>
            <a:off x="7316663" y="4249190"/>
            <a:ext cx="410400" cy="409232"/>
          </a:xfrm>
          <a:prstGeom prst="donut">
            <a:avLst>
              <a:gd name="adj" fmla="val 11710"/>
            </a:avLst>
          </a:prstGeom>
          <a:solidFill>
            <a:srgbClr val="92D050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16BB62F-4438-2880-8FC9-22A3D41B90B2}"/>
              </a:ext>
            </a:extLst>
          </p:cNvPr>
          <p:cNvCxnSpPr>
            <a:cxnSpLocks/>
          </p:cNvCxnSpPr>
          <p:nvPr/>
        </p:nvCxnSpPr>
        <p:spPr>
          <a:xfrm flipH="1">
            <a:off x="7730311" y="4434620"/>
            <a:ext cx="675950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34CCFA-AED4-C6E6-68B4-30B5777106FA}"/>
              </a:ext>
            </a:extLst>
          </p:cNvPr>
          <p:cNvSpPr txBox="1"/>
          <p:nvPr/>
        </p:nvSpPr>
        <p:spPr>
          <a:xfrm>
            <a:off x="8448596" y="4339584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92D050"/>
                </a:solidFill>
              </a:rPr>
              <a:t>Moving Point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62ACD3-8828-D2F4-B0C6-DD4FC727252E}"/>
              </a:ext>
            </a:extLst>
          </p:cNvPr>
          <p:cNvSpPr txBox="1"/>
          <p:nvPr/>
        </p:nvSpPr>
        <p:spPr>
          <a:xfrm>
            <a:off x="4441384" y="6128344"/>
            <a:ext cx="3230793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</a:rPr>
              <a:t>&lt; Core Principle &gt;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43675E-269D-8EA2-0E74-D2F780DE658D}"/>
              </a:ext>
            </a:extLst>
          </p:cNvPr>
          <p:cNvSpPr/>
          <p:nvPr/>
        </p:nvSpPr>
        <p:spPr>
          <a:xfrm>
            <a:off x="2387600" y="2446323"/>
            <a:ext cx="7338360" cy="419126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8693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A6704-F06D-0DBA-CFB1-6C73417E5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81EB88A-31E8-9C47-0CFC-E54A7B09B4D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04E437-8704-5C34-BF13-EAE085C8396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E026A9A-CFA0-DEC2-51C9-3AC856EDFB3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CD994E-FC53-9481-7A89-957598174A7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BCDEB-9014-DFAD-243A-96489046BF7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4B2D39-F845-810C-A450-B0AAC3D4ECF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B9F1FC9-C38D-57D8-EC55-29102570B6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BE88F-66DA-654F-4B0A-1B62F1498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DDCB222-1E7D-BE9E-A184-3CB13EFC82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5EEFB2-532C-6C9E-BFCD-F2F8DD371D3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37251A-98C0-AC30-67EA-6F3254BC5F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D7CC61E-C824-1FC2-F832-554E393F72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17C8EEF-B2C6-CC1E-A25C-33DA74DC6B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ABCD84-0A2F-FEF5-1544-D4022583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61394"/>
              </p:ext>
            </p:extLst>
          </p:nvPr>
        </p:nvGraphicFramePr>
        <p:xfrm>
          <a:off x="130287" y="888790"/>
          <a:ext cx="67027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2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47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if(m == 0 &amp;&amp;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F25D0E-C7D5-2084-ADEA-6996AEE16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78832"/>
              </p:ext>
            </p:extLst>
          </p:nvPr>
        </p:nvGraphicFramePr>
        <p:xfrm>
          <a:off x="130287" y="2094876"/>
          <a:ext cx="7212330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2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8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== 0 &amp;&amp; 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F66577-0DA1-D10A-7FE2-6F6FCAE9D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217267"/>
              </p:ext>
            </p:extLst>
          </p:nvPr>
        </p:nvGraphicFramePr>
        <p:xfrm>
          <a:off x="130287" y="3514322"/>
          <a:ext cx="356743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7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 + cost[0][j];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[i-1][j]))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A63D22E-EC9A-E4EC-F234-34987DBDE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193657"/>
              </p:ext>
            </p:extLst>
          </p:nvPr>
        </p:nvGraphicFramePr>
        <p:xfrm>
          <a:off x="7470492" y="888790"/>
          <a:ext cx="458343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Cell{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y, cost;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operator()(Cell&amp; a, Cell&amp;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&gt;= 0 &amp;&amp; x &lt; r &amp;&amp; y &gt;= 0 &amp;&amp; y &lt;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MinCostPath_Dijkstra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O(V + E * log V) [V = E = n * m]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dx = {1, -1, 0, 0, 1, 1, -1,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{0, 0, 1, -1, 1, -1, 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visited(r, vector&lt;bool&gt;(c,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&lt;Cell, vector&lt;Cell&gt;,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 0, cost[0][0]});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Cell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if(visited[x][y])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visited[x][y]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c) &amp;&amp; !visited[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40C0529-822D-A3A2-C427-5B7E8170C5C3}"/>
              </a:ext>
            </a:extLst>
          </p:cNvPr>
          <p:cNvGraphicFramePr>
            <a:graphicFrameLocks noGrp="1"/>
          </p:cNvGraphicFramePr>
          <p:nvPr/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7970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2E000-C095-C544-E4C1-766D545E3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471F5A8-1B62-FFC5-9C6D-C624351ED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198273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Number of Jumps to Reach End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앞으로 나아갈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step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index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배열 끝에 도달하기 위한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0D92DF-7746-85FA-5868-B4276972B38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63FC87-FE84-9752-9B32-1CDE0833D9E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92103BA-B0E7-C0DD-EE85-930B5523CCD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03788F-2918-15EB-75FE-633A5376ACB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3C927-273F-D4D2-E9A1-B0016516879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Num of Jump to Reach End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38948-0511-8E51-A274-FEE7117E8B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33309BD-135F-68A5-5E7D-13BE8923E02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E90BC5-5DC5-DBB4-0C5E-3249807728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DC71398-B9E0-24BB-EF81-AFE0A6A6CB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573599-C7C9-B28C-DA34-031F3F44A8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B2675E-38DE-A23F-E9CE-921C2CE78C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F47B7BD-AAE7-69F5-6C5E-19C0A9ABF9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1B3DE9-577E-99ED-4B36-8CF06029A8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4C2663-FA18-9FB2-51D7-5C553D43F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593367"/>
              </p:ext>
            </p:extLst>
          </p:nvPr>
        </p:nvGraphicFramePr>
        <p:xfrm>
          <a:off x="226730" y="45675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0413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CDDDF-B0F5-0022-0E31-A0852630E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624476-A3E3-DD6F-40FD-6B86AA00A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78064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83C9C97-F984-7153-3A2A-3AA1C259B5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FCF7CC-A1BD-08F8-DDBF-D9D7A3346DA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EF5CC15-C2F5-E784-030D-968CF27CC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29104F2-EA7A-0E3B-2A72-7FE280C8BF8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0BDD-324C-718A-B3A7-DA4AFB040AD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Substring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6118E2-317C-1A1B-B427-A64274577A6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35946A-F791-1092-7CCB-707785DBB85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A4855FD-FBB0-8701-40F0-1683D7A27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E22C320-A80D-530F-6446-9E2F3BA64E4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8207F5E-4578-3B75-86EE-A937DECC45B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CEFBF-2882-1FB9-6D4D-9CFCA16C0F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9E0FB4-E63B-93A8-F200-2C0A1C77BA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6913AE7-EA8D-8847-4722-E00FF31D1D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3EE590-8BA6-AD38-5360-A699BB0DCFF5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595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C9B1A0-2F75-8C13-1110-DF1F15BB5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575108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Reach the 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Stair Using Step 1, 2 or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1~3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848295-629F-19A9-7946-98BDA4C079FF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27036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79492-68F3-6A2F-5F35-BF163C586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FAA0B71-71CC-CC2B-8FA1-924F51CCD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922770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Unique Paths in Matrix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00F876E-AB3F-5723-C277-C5005E10E0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C543EF-4C67-E8EE-43D3-5C552A0550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39C3F33-1764-B5D6-E1B6-12602B93BAE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F95002F-70DD-9ED1-416F-68C01DD228C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BB87C-9879-29A6-D6CF-AF0C2508932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Unique Paths in Matrix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36ED9D-76DA-2924-C343-4B03870F0AE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57A0A04-8E8E-E572-3BCE-702DA0D586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A6AC90-380C-7901-3764-09135679F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F0C9A5F-0225-8E07-ADA1-A59F757BAFC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F4AC9D-D86A-1073-2394-33B849883DB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8813F7-F615-13A0-1F3D-4C20D4F5B6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E16BF6B-0EC2-8E2C-3E31-560994B3CEA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0A9EEB1-BF5D-7564-65B9-9C2A04159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CE6C48-1C2B-D3CE-63B9-AB0ED9E9F573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2955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F7CE9-30CF-80EA-B9AF-297051CD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2852138-4B18-DFB0-F781-45ACEB255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740184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Paths in a Grid with Obstacles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A1390C-88DB-F42F-0A30-DEDC718E970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EF67A6-4821-30B7-AA10-E01D079318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C3A529-176D-E0E2-F072-95DF4D42D73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D04AF53-660A-4C6A-BC6F-A9890389CC5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6FB37-BCC6-8EF2-3701-85F95379B40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Unique Paths in a Grid with Obstacles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4A8E8A-6E87-E0BB-691D-AC58C3DE714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03FED58-0E5B-7B84-8932-8903BD5D6A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AB97DB8-5AA7-2E79-96B7-79D0C638D5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A816F71-4EF5-BC58-7375-B88FBC2DC8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34E171D-5C83-F102-C7C5-7744AB70EF9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A9A6FB-C836-983C-6EFB-EB1C1426D7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694268-E32F-0AB9-6E22-434F6383BFF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5334257-8E3B-2B9E-E0A7-FE6BA7043E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E255BF-8956-D03E-A187-3AED49544F9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91460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3B6B-7D8C-4EAB-8F22-90D1948AE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26E889-ED6E-FBCC-B388-EF758F8F7067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BB83D2-BBC0-09C2-B034-4AE5D4AC59A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3DC2EE-37A9-A9DD-E6C4-74B17FCAC1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895E922-0BB9-F3EB-F1C2-B51CC4A177F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334CB5-AA14-DDAD-B4C5-EB9AC484453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BA4CC-BDD8-2F2F-5A33-2400CDBF68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0CDE70-3D85-CFAA-1AB7-7757D5AD8D2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6ACD9B-48BC-C558-8F7F-1585F2FD12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141171C-CA04-CCFD-A8A1-7ED2B49A2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AF3FF0A-CE53-DC1D-4B78-79FC1A0BCE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B308A0-74AD-593B-12AC-2C4B94F2AFC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6C6C73B-10B4-28E9-48C7-52FC750DE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780CE73-F98E-6850-2B49-95B323C4CC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727462-1191-BA3D-5958-FA079B6E2D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1EF38C6-0397-3D3A-B565-FD2B4239A5A8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743225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1DB58-48C9-0591-4BC3-F4E0AF8D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D44FB8-8E89-4157-7431-51EB44FA564E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7887E4-F310-2624-7024-3BEE289034F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B1C599-FD78-B5B1-F34D-EBE3BD4F86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D414BAC-1412-2A0B-EBFD-CE7F6653575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6D2F9D-42C2-EFEA-6EA1-59437A1050C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79110-9A42-E035-BA75-192F4860CE3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1E568B-CA7B-8921-CE3B-BBBDE45724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37C1588-FCFD-EA4D-4EDE-9ED0259E60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8956F73-E70D-CEEB-D58C-8A896032E1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D9A8FE-4ACA-87C1-6BDF-8D1561D3A2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97B8D5-6842-6854-83DD-6103A21F09D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D3207F0-0422-164D-5262-AE20A50CA7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EF419C8-75CD-D378-4138-B1DCA90EB75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7FA8D8-177E-14B2-D4E3-BCD93A78C6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476D02-A35D-0C70-1919-C7D6B0040975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20253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9898-891C-29AA-A738-0BCE812E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ED5718B-C3A7-20CD-7BD5-ECA3BFD2755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9CC0D9-97D9-73E8-2A79-ABA9875537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28E6B7-1671-9EEC-CBB5-C94956545C7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3350CE6-51EB-A753-1ED7-58801130C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6013C4A-2D03-7827-C7E7-FC33147548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FBD8E-9BC1-DC2F-6F92-F815D6F8795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ED5E94-E021-96B2-37EA-2EA9015A87D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4ACD8ED-9623-AA0B-C94E-5B4C2B0F0A5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BFC123-F260-79D7-3FCA-1773E1CB1D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8D32796-6077-DE6B-32C2-9E637105CE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7BA1DA-FDF4-3EA2-489B-2C2B461D1D9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E6021DF-2C0A-E4A0-8976-36BBF1EFC5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ABCC3AF-635D-DD6D-E8BC-08A7D61B5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9981B7-5DF3-C434-ADA9-0F4C943F58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B96A48-6B6C-49AE-92D5-BEECC593EDBA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295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5BF18E-06DD-B3E1-B5C8-6D4D1334A3A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0C3C742-B252-9CB5-D1E5-F2DA0523BE9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85344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C5BEF-89EE-97DC-C08A-4724FE52A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3B6F1B-1F9F-1544-A75F-2AC5E20FF5BA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078A76C-AC85-4554-0FE9-7A7AB946174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30B0E3-8CEF-847C-5026-B81DC14088F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DE16A-5025-7EC5-5BCE-CF54874BB08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D444FFA-C1B3-0CDD-482E-1C610132B13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067D-FB06-D340-5283-88B0BC0EE44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AE9C7F-95F8-83AA-C58D-4D7B607C46D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465DC04-F2C5-C3DF-3F90-C7DC299C81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2ACB405-0B27-01E5-5861-07800F68F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DDD723B-2AB9-D749-DBA0-B127FC0207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B74B81-2B3E-7DB0-C9C5-E6B9AE45E96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92C1FC-3C06-0AE6-778C-85581B2B7B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A502B9-6D35-3B69-D523-508D95DF270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E71C3AB-A011-AB80-7BD2-7479E0BE26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C4B614-45A2-FAFD-99D2-4351A55C307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63949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42862-67DA-9D4F-797F-C7D8ECA1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2BE1D50-03CD-A74E-665B-B2C1BED67F3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4625AA0-6B5C-3953-EB32-7BB94A53B9A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4A08A8-254B-3DDA-35F5-6CC2DA0A61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3BAA678-E333-84CB-E622-787A91F8FF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0A95EF-9E53-A873-61CE-258B9EAE80B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6E47-42DF-3EE4-E662-6E169DD9E94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7286A-7299-A35C-26DC-84A75D6AFFB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16C3F5-CFA9-A1F5-8A5E-C0FE03F9D4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DC08C08-F200-E74F-9EE3-BD1DAFFF93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1A2826-8105-35AB-E2B7-6D6C5BC4D3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50F89-9F30-6EF0-BA85-3C8B8C0D5D4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A30054F-6AA1-9B5E-FCD8-210A8C86AD0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0B8B2E-54CF-896C-C9F6-4B8D53A9CE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328FFED-A019-E112-770C-1C7A652128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1D767A1-3B54-E943-F5ED-9B6E899859D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36479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D409B-0EC1-41F6-3DCD-A6E76E531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E6A839-E8B4-9C36-1392-8C22A2DF748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17D01EC-D423-EF59-0445-BE81A5EE9BF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4EB742-8FB5-6663-D68A-5072B631D61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5DC4D3E-DA3A-A728-31F0-14F99773D00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76EC323-4ABC-81C5-E0AF-0FD80892DEA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452C6-5E9D-3F9B-C272-9B6FD2F9E8F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861BC-0CF2-9119-BFDC-46926AD5953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BF2E753-66C5-F3FE-F5FB-3EBDFA3D22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8A50336-F47B-4864-C7F8-E0D62FCED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C33620-A7C0-AF2C-710E-5BA5D5CBF6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497223-1F9A-3A48-5194-D92DCA4081E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2A5FAF-232B-0CC8-03CA-9CE825AA5F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F54EFE9-E70F-7CB1-A6EA-C9540D0DCCE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690EAC-7B2C-F87B-48CB-DD71B375DC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46B8803-5499-E1CC-CCC6-BD4A05F6E53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0550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A8A37-0AC4-AA41-C346-CBFD63CD9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97F02C-4EAF-0CB5-024F-A862AB906859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CD7F04-0829-D888-91FE-28EFFB32FB6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A0D119-4E0E-3E1C-3CAC-7E611575932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402EDD3-0483-8719-C944-62A51C316C3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93BBC0-D08B-FA91-6BA5-BB5B4476C4F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A4DD5-48C4-A943-A6AA-51B26CB1121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0CDE3B-B1EF-D750-3447-DF4C8CC1D4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E8AF843-BAEE-9CB3-E1B9-431BEDF80D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0F1E712-AFB7-D187-F5D6-47292A6A7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500CA27-E759-1AA1-0E45-C2D280F3A2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5CE987A-F14B-D9F4-91BD-D9CE14ACF81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D111A4-A4C5-411C-5AAE-3CCB72B3C92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08D55C-BA43-E5B9-C958-5D02D409853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1992AA1-32AA-EA60-48A8-4F5F20A7D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E61EFA-1E31-18F8-99E7-EAEF42A2390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19327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4B8B-20F7-E31B-F507-62FC2998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29B227-34E3-025C-0C0C-534B35605FA4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ADF23C6-AA7F-749F-3687-19600A6AF6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1DD765-AFC2-3328-9409-9EE297C52E6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B01A328-3988-C5E7-2F49-81ED4AD2C5C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CC23DCB-9A88-0118-D961-78422AA868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ED0CB-C3EA-1FC1-C948-5F5F6B87938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CCC8BA-E2C3-8A66-1EBB-69A8DEF3A93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ACF8A87-613C-A1C0-FDF3-87C6FFE9842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EB88ADB-F669-7472-EA49-40A89078AC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2C00DB1-6F02-90E9-BEB7-21BF79AAD3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B2E810-337F-38ED-8A2E-336BA4D9D98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317CD4B-570D-264C-715D-E963550CAA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1B06182-9DD3-C36E-4C49-B32F546659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E247C4-DD66-0E28-4599-75F5C0EA23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747680C-CA5C-8038-C36D-C9353A4FB6F1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0647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8E72-0797-3C38-9382-D6E9CC92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56557A2-033C-1A02-C1C8-D6B506EFFCD6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231089-643E-6A7D-766B-5201E8C451F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2B707-49D8-15D0-BBBF-B62BBFA03D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309C32E-9F28-657E-16E2-464A66CE1E9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A0FACEB-FDCB-1655-370A-DD350C79D1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C4764-F849-3D02-E847-5A1445D966C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C3F2-CD78-8221-B1A1-45FFEDFA472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60FA63-B4A5-0499-99E4-F42706B344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9A43A8B-DBBD-EA19-04AA-67882B60C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8324E0-ED76-3E44-31E4-1F1AA5D2A4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03981F-5E69-F156-75C2-CE09066707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9B2178-4FD3-C93C-26EC-75079C2025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F128D6-38FC-CA1F-B3E6-EC739B43F5A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BDFE49-F738-8CE7-A2ED-EA244E77AE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8232B3-A39A-613B-BE8B-716D98BF1488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570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238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1200"/>
              </p:ext>
            </p:extLst>
          </p:nvPr>
        </p:nvGraphicFramePr>
        <p:xfrm>
          <a:off x="125129" y="1714803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3869"/>
              </p:ext>
            </p:extLst>
          </p:nvPr>
        </p:nvGraphicFramePr>
        <p:xfrm>
          <a:off x="125129" y="868118"/>
          <a:ext cx="9323671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탐색하기 위해 항상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시작하여 여러 개의 인접한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vertex(=fringe vertex)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단계에서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고려하고 최소 가중치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이라고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정점을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나타날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반환하고 종료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[Using Adjacency Matrix],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[Using Priority queue], O(E * log V) [Using Adjacency List]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찾는 것이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heap/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O(E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이해하고 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Kruskal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반복해야 하기에 조밀한 그래프에서 속도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사용하므로 큰 그래프에서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노드 선택은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출력에 영향을 줄 수 있고 일부 애플리케이션에서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바람직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하지 않음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22169</TotalTime>
  <Words>59074</Words>
  <Application>Microsoft Office PowerPoint</Application>
  <PresentationFormat>와이드스크린</PresentationFormat>
  <Paragraphs>7922</Paragraphs>
  <Slides>157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157</vt:i4>
      </vt:variant>
    </vt:vector>
  </HeadingPairs>
  <TitlesOfParts>
    <vt:vector size="163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656</cp:revision>
  <dcterms:created xsi:type="dcterms:W3CDTF">2023-11-29T11:04:36Z</dcterms:created>
  <dcterms:modified xsi:type="dcterms:W3CDTF">2024-03-08T23:32:53Z</dcterms:modified>
</cp:coreProperties>
</file>